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image2.jpeg" ContentType="image/jpeg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1pPr>
    <a:lvl2pPr marL="0" marR="0" indent="228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2pPr>
    <a:lvl3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3pPr>
    <a:lvl4pPr marL="0" marR="0" indent="685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4pPr>
    <a:lvl5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5pPr>
    <a:lvl6pPr marL="0" marR="0" indent="1143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6pPr>
    <a:lvl7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7pPr>
    <a:lvl8pPr marL="0" marR="0" indent="1600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8pPr>
    <a:lvl9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808785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808785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satOff val="1848"/>
              <a:lumOff val="-15262"/>
            </a:scheme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6">
                  <a:satOff val="1848"/>
                  <a:lumOff val="-15262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chemeClr val="accent6">
                  <a:satOff val="1848"/>
                  <a:lumOff val="-15262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0" cap="flat">
              <a:noFill/>
              <a:miter lim="400000"/>
            </a:ln>
          </a:left>
          <a:right>
            <a:ln w="0" cap="flat">
              <a:noFill/>
              <a:miter lim="400000"/>
            </a:ln>
          </a:right>
          <a:top>
            <a:ln w="0" cap="flat">
              <a:noFill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0" cap="flat">
              <a:noFill/>
              <a:miter lim="400000"/>
            </a:ln>
          </a:insideH>
          <a:insideV>
            <a:ln w="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08785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5E6E5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A5F5E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BEBEB"/>
          </a:solidFill>
        </a:fill>
      </a:tcStyle>
    </a:band2H>
    <a:firstCo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E5E6E5"/>
          </a:solidFill>
        </a:fill>
      </a:tcStyle>
    </a:firstCol>
    <a:lastRow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CCCCCC"/>
          </a:solidFill>
        </a:fill>
      </a:tcStyle>
    </a:lastRow>
    <a:firstRow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CCCCCC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5A5F5E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5A5F5E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5A5F5E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>
            <p:ph type="title"/>
          </p:nvPr>
        </p:nvSpPr>
        <p:spPr>
          <a:xfrm>
            <a:off x="673100" y="2870200"/>
            <a:ext cx="23050500" cy="45593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Shape 12"/>
          <p:cNvSpPr/>
          <p:nvPr>
            <p:ph type="body" sz="quarter" idx="1"/>
          </p:nvPr>
        </p:nvSpPr>
        <p:spPr>
          <a:xfrm>
            <a:off x="673100" y="7416800"/>
            <a:ext cx="23050500" cy="1816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</a:lvl1pPr>
            <a:lvl2pPr marL="0" indent="228600" algn="ctr">
              <a:spcBef>
                <a:spcPts val="0"/>
              </a:spcBef>
              <a:buSzTx/>
              <a:buNone/>
            </a:lvl2pPr>
            <a:lvl3pPr marL="0" indent="457200" algn="ctr">
              <a:spcBef>
                <a:spcPts val="0"/>
              </a:spcBef>
              <a:buSzTx/>
              <a:buNone/>
            </a:lvl3pPr>
            <a:lvl4pPr marL="0" indent="685800" algn="ctr">
              <a:spcBef>
                <a:spcPts val="0"/>
              </a:spcBef>
              <a:buSzTx/>
              <a:buNone/>
            </a:lvl4pPr>
            <a:lvl5pPr marL="0" indent="914400" algn="ctr">
              <a:spcBef>
                <a:spcPts val="0"/>
              </a:spcBef>
              <a:buSzTx/>
              <a:buNone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hape 1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>
            <p:ph type="body" sz="quarter" idx="13"/>
          </p:nvPr>
        </p:nvSpPr>
        <p:spPr>
          <a:xfrm>
            <a:off x="2387600" y="8001000"/>
            <a:ext cx="19621500" cy="6477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/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Shape 94"/>
          <p:cNvSpPr/>
          <p:nvPr>
            <p:ph type="body" sz="quarter" idx="14"/>
          </p:nvPr>
        </p:nvSpPr>
        <p:spPr>
          <a:xfrm>
            <a:off x="2374900" y="5892800"/>
            <a:ext cx="19621500" cy="8509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</a:lvl1pPr>
          </a:lstStyle>
          <a:p>
            <a:pPr/>
            <a:r>
              <a:t>“Type a quote here.”</a:t>
            </a:r>
          </a:p>
        </p:txBody>
      </p:sp>
      <p:sp>
        <p:nvSpPr>
          <p:cNvPr id="95" name="Shape 9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>
            <p:ph type="pic" idx="13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hape 10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>
            <p:ph type="pic" idx="13"/>
          </p:nvPr>
        </p:nvSpPr>
        <p:spPr>
          <a:xfrm>
            <a:off x="2463800" y="736600"/>
            <a:ext cx="19481800" cy="82423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Shape 21"/>
          <p:cNvSpPr/>
          <p:nvPr>
            <p:ph type="title"/>
          </p:nvPr>
        </p:nvSpPr>
        <p:spPr>
          <a:xfrm>
            <a:off x="2387600" y="9728200"/>
            <a:ext cx="19621500" cy="18034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2" name="Shape 22"/>
          <p:cNvSpPr/>
          <p:nvPr>
            <p:ph type="body" sz="quarter" idx="1"/>
          </p:nvPr>
        </p:nvSpPr>
        <p:spPr>
          <a:xfrm>
            <a:off x="2387600" y="11518900"/>
            <a:ext cx="19621500" cy="16002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</a:lvl1pPr>
            <a:lvl2pPr marL="0" indent="228600" algn="ctr">
              <a:spcBef>
                <a:spcPts val="0"/>
              </a:spcBef>
              <a:buSzTx/>
              <a:buNone/>
            </a:lvl2pPr>
            <a:lvl3pPr marL="0" indent="457200" algn="ctr">
              <a:spcBef>
                <a:spcPts val="0"/>
              </a:spcBef>
              <a:buSzTx/>
              <a:buNone/>
            </a:lvl3pPr>
            <a:lvl4pPr marL="0" indent="685800" algn="ctr">
              <a:spcBef>
                <a:spcPts val="0"/>
              </a:spcBef>
              <a:buSzTx/>
              <a:buNone/>
            </a:lvl4pPr>
            <a:lvl5pPr marL="0" indent="914400" algn="ctr">
              <a:spcBef>
                <a:spcPts val="0"/>
              </a:spcBef>
              <a:buSzTx/>
              <a:buNone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hape 2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/>
          <p:nvPr>
            <p:ph type="title"/>
          </p:nvPr>
        </p:nvSpPr>
        <p:spPr>
          <a:xfrm>
            <a:off x="673100" y="4572000"/>
            <a:ext cx="23050500" cy="45593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hape 3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/>
          <p:nvPr>
            <p:ph type="pic" sz="half" idx="13"/>
          </p:nvPr>
        </p:nvSpPr>
        <p:spPr>
          <a:xfrm>
            <a:off x="12573000" y="1384300"/>
            <a:ext cx="10045700" cy="10896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Shape 39"/>
          <p:cNvSpPr/>
          <p:nvPr>
            <p:ph type="title"/>
          </p:nvPr>
        </p:nvSpPr>
        <p:spPr>
          <a:xfrm>
            <a:off x="673100" y="1435100"/>
            <a:ext cx="11049000" cy="54610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40" name="Shape 40"/>
          <p:cNvSpPr/>
          <p:nvPr>
            <p:ph type="body" sz="quarter" idx="1"/>
          </p:nvPr>
        </p:nvSpPr>
        <p:spPr>
          <a:xfrm>
            <a:off x="673100" y="6870700"/>
            <a:ext cx="11049000" cy="54610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</a:lvl1pPr>
            <a:lvl2pPr marL="0" indent="228600" algn="ctr">
              <a:spcBef>
                <a:spcPts val="0"/>
              </a:spcBef>
              <a:buSzTx/>
              <a:buNone/>
            </a:lvl2pPr>
            <a:lvl3pPr marL="0" indent="457200" algn="ctr">
              <a:spcBef>
                <a:spcPts val="0"/>
              </a:spcBef>
              <a:buSzTx/>
              <a:buNone/>
            </a:lvl3pPr>
            <a:lvl4pPr marL="0" indent="685800" algn="ctr">
              <a:spcBef>
                <a:spcPts val="0"/>
              </a:spcBef>
              <a:buSzTx/>
              <a:buNone/>
            </a:lvl4pPr>
            <a:lvl5pPr marL="0" indent="914400" algn="ctr">
              <a:spcBef>
                <a:spcPts val="0"/>
              </a:spcBef>
              <a:buSzTx/>
              <a:buNone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hape 4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hape 4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Shape 5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736600" indent="-736600">
              <a:lnSpc>
                <a:spcPct val="120000"/>
              </a:lnSpc>
              <a:spcBef>
                <a:spcPts val="6500"/>
              </a:spcBef>
              <a:defRPr sz="6400"/>
            </a:lvl1pPr>
            <a:lvl2pPr marL="1473200" indent="-736600">
              <a:lnSpc>
                <a:spcPct val="120000"/>
              </a:lnSpc>
              <a:spcBef>
                <a:spcPts val="6500"/>
              </a:spcBef>
              <a:defRPr sz="6400"/>
            </a:lvl2pPr>
            <a:lvl3pPr marL="2209800" indent="-736600">
              <a:lnSpc>
                <a:spcPct val="120000"/>
              </a:lnSpc>
              <a:spcBef>
                <a:spcPts val="6500"/>
              </a:spcBef>
              <a:defRPr sz="6400"/>
            </a:lvl3pPr>
            <a:lvl4pPr marL="2946400" indent="-736600">
              <a:lnSpc>
                <a:spcPct val="120000"/>
              </a:lnSpc>
              <a:spcBef>
                <a:spcPts val="6500"/>
              </a:spcBef>
              <a:defRPr sz="6400"/>
            </a:lvl4pPr>
            <a:lvl5pPr marL="3683000" indent="-736600">
              <a:lnSpc>
                <a:spcPct val="120000"/>
              </a:lnSpc>
              <a:spcBef>
                <a:spcPts val="6500"/>
              </a:spcBef>
              <a:defRPr sz="6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hape 5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>
            <p:ph type="pic" sz="half" idx="13"/>
          </p:nvPr>
        </p:nvSpPr>
        <p:spPr>
          <a:xfrm>
            <a:off x="13474700" y="3098800"/>
            <a:ext cx="8712200" cy="1019913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Shape 6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Shape 67"/>
          <p:cNvSpPr/>
          <p:nvPr>
            <p:ph type="body" sz="half" idx="1"/>
          </p:nvPr>
        </p:nvSpPr>
        <p:spPr>
          <a:xfrm>
            <a:off x="673100" y="3835400"/>
            <a:ext cx="11049000" cy="88646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hape 6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/>
          <p:nvPr>
            <p:ph type="body" idx="1"/>
          </p:nvPr>
        </p:nvSpPr>
        <p:spPr>
          <a:xfrm>
            <a:off x="1435100" y="1066800"/>
            <a:ext cx="21501100" cy="11557000"/>
          </a:xfrm>
          <a:prstGeom prst="rect">
            <a:avLst/>
          </a:prstGeom>
        </p:spPr>
        <p:txBody>
          <a:bodyPr/>
          <a:lstStyle>
            <a:lvl1pPr marL="736600" indent="-736600">
              <a:lnSpc>
                <a:spcPct val="120000"/>
              </a:lnSpc>
              <a:spcBef>
                <a:spcPts val="6500"/>
              </a:spcBef>
              <a:defRPr sz="6400"/>
            </a:lvl1pPr>
            <a:lvl2pPr marL="1473200" indent="-736600">
              <a:lnSpc>
                <a:spcPct val="120000"/>
              </a:lnSpc>
              <a:spcBef>
                <a:spcPts val="6500"/>
              </a:spcBef>
              <a:defRPr sz="6400"/>
            </a:lvl2pPr>
            <a:lvl3pPr marL="2209800" indent="-736600">
              <a:lnSpc>
                <a:spcPct val="120000"/>
              </a:lnSpc>
              <a:spcBef>
                <a:spcPts val="6500"/>
              </a:spcBef>
              <a:defRPr sz="6400"/>
            </a:lvl3pPr>
            <a:lvl4pPr marL="2946400" indent="-736600">
              <a:lnSpc>
                <a:spcPct val="120000"/>
              </a:lnSpc>
              <a:spcBef>
                <a:spcPts val="6500"/>
              </a:spcBef>
              <a:defRPr sz="6400"/>
            </a:lvl4pPr>
            <a:lvl5pPr marL="3683000" indent="-736600">
              <a:lnSpc>
                <a:spcPct val="120000"/>
              </a:lnSpc>
              <a:spcBef>
                <a:spcPts val="6500"/>
              </a:spcBef>
              <a:defRPr sz="6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hape 7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>
            <p:ph type="pic" sz="quarter" idx="13"/>
          </p:nvPr>
        </p:nvSpPr>
        <p:spPr>
          <a:xfrm>
            <a:off x="12407900" y="7074692"/>
            <a:ext cx="11023600" cy="59309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Shape 84"/>
          <p:cNvSpPr/>
          <p:nvPr>
            <p:ph type="pic" sz="quarter" idx="14"/>
          </p:nvPr>
        </p:nvSpPr>
        <p:spPr>
          <a:xfrm>
            <a:off x="12420112" y="711992"/>
            <a:ext cx="11023601" cy="59309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Shape 85"/>
          <p:cNvSpPr/>
          <p:nvPr>
            <p:ph type="pic" idx="15"/>
          </p:nvPr>
        </p:nvSpPr>
        <p:spPr>
          <a:xfrm>
            <a:off x="945745" y="711200"/>
            <a:ext cx="11023601" cy="1229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hape 8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title"/>
          </p:nvPr>
        </p:nvSpPr>
        <p:spPr>
          <a:xfrm>
            <a:off x="673100" y="355600"/>
            <a:ext cx="23050500" cy="342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Shape 3"/>
          <p:cNvSpPr/>
          <p:nvPr>
            <p:ph type="body" idx="1"/>
          </p:nvPr>
        </p:nvSpPr>
        <p:spPr>
          <a:xfrm>
            <a:off x="673100" y="3835400"/>
            <a:ext cx="23050500" cy="886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/>
          <p:nvPr>
            <p:ph type="sldNum" sz="quarter" idx="2"/>
          </p:nvPr>
        </p:nvSpPr>
        <p:spPr>
          <a:xfrm>
            <a:off x="11976099" y="13081000"/>
            <a:ext cx="419101" cy="457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4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  <p:transition xmlns:p14="http://schemas.microsoft.com/office/powerpoint/2010/main" spd="med" advClick="1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00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00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00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00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00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00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00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00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00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9pPr>
    </p:titleStyle>
    <p:bodyStyle>
      <a:lvl1pPr marL="584200" marR="0" indent="-584200" algn="l" defTabSz="825500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1pPr>
      <a:lvl2pPr marL="1168400" marR="0" indent="-584200" algn="l" defTabSz="825500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2pPr>
      <a:lvl3pPr marL="1752600" marR="0" indent="-584200" algn="l" defTabSz="825500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3pPr>
      <a:lvl4pPr marL="2336800" marR="0" indent="-584200" algn="l" defTabSz="825500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4pPr>
      <a:lvl5pPr marL="2921000" marR="0" indent="-584200" algn="l" defTabSz="825500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5pPr>
      <a:lvl6pPr marL="3505200" marR="0" indent="-584200" algn="l" defTabSz="825500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6pPr>
      <a:lvl7pPr marL="4089400" marR="0" indent="-584200" algn="l" defTabSz="825500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7pPr>
      <a:lvl8pPr marL="4673600" marR="0" indent="-584200" algn="l" defTabSz="825500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8pPr>
      <a:lvl9pPr marL="5257800" marR="0" indent="-584200" algn="l" defTabSz="825500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tif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tif"/><Relationship Id="rId3" Type="http://schemas.openxmlformats.org/officeDocument/2006/relationships/image" Target="../media/image4.tif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9.tif"/><Relationship Id="rId3" Type="http://schemas.openxmlformats.org/officeDocument/2006/relationships/image" Target="../media/image10.tif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tif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tif"/><Relationship Id="rId3" Type="http://schemas.openxmlformats.org/officeDocument/2006/relationships/image" Target="../media/image13.tif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ooo.0o0.ooo/2017/04/17/58f45da1b5e6a.gif" TargetMode="External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tif"/><Relationship Id="rId3" Type="http://schemas.openxmlformats.org/officeDocument/2006/relationships/image" Target="../media/image2.tif"/><Relationship Id="rId4" Type="http://schemas.openxmlformats.org/officeDocument/2006/relationships/image" Target="../media/image3.tif"/><Relationship Id="rId5" Type="http://schemas.openxmlformats.org/officeDocument/2006/relationships/image" Target="../media/image4.tif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.tif"/><Relationship Id="rId3" Type="http://schemas.openxmlformats.org/officeDocument/2006/relationships/image" Target="../media/image15.tif"/><Relationship Id="rId4" Type="http://schemas.openxmlformats.org/officeDocument/2006/relationships/image" Target="../media/image16.tif"/><Relationship Id="rId5" Type="http://schemas.openxmlformats.org/officeDocument/2006/relationships/image" Target="../media/image5.tif"/><Relationship Id="rId6" Type="http://schemas.openxmlformats.org/officeDocument/2006/relationships/image" Target="../media/image17.tif"/><Relationship Id="rId7" Type="http://schemas.openxmlformats.org/officeDocument/2006/relationships/image" Target="../media/image18.tif"/><Relationship Id="rId8" Type="http://schemas.openxmlformats.org/officeDocument/2006/relationships/image" Target="../media/image19.tif"/><Relationship Id="rId9" Type="http://schemas.openxmlformats.org/officeDocument/2006/relationships/image" Target="../media/image20.tif"/><Relationship Id="rId10" Type="http://schemas.openxmlformats.org/officeDocument/2006/relationships/image" Target="../media/image21.tif"/><Relationship Id="rId11" Type="http://schemas.openxmlformats.org/officeDocument/2006/relationships/image" Target="../media/image4.tif"/><Relationship Id="rId12" Type="http://schemas.openxmlformats.org/officeDocument/2006/relationships/image" Target="../media/image22.tif"/><Relationship Id="rId13" Type="http://schemas.openxmlformats.org/officeDocument/2006/relationships/image" Target="../media/image23.tif"/><Relationship Id="rId14" Type="http://schemas.openxmlformats.org/officeDocument/2006/relationships/image" Target="../media/image24.tif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Relationship Id="rId3" Type="http://schemas.openxmlformats.org/officeDocument/2006/relationships/image" Target="../media/image25.tif"/><Relationship Id="rId4" Type="http://schemas.openxmlformats.org/officeDocument/2006/relationships/image" Target="../media/image26.tif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tif"/><Relationship Id="rId3" Type="http://schemas.openxmlformats.org/officeDocument/2006/relationships/image" Target="../media/image2.tif"/><Relationship Id="rId4" Type="http://schemas.openxmlformats.org/officeDocument/2006/relationships/image" Target="../media/image3.tif"/><Relationship Id="rId5" Type="http://schemas.openxmlformats.org/officeDocument/2006/relationships/image" Target="../media/image4.tif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tif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jpe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tif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tif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>
            <p:ph type="title"/>
          </p:nvPr>
        </p:nvSpPr>
        <p:spPr>
          <a:xfrm>
            <a:off x="2381250" y="9728200"/>
            <a:ext cx="19621500" cy="1803400"/>
          </a:xfrm>
          <a:prstGeom prst="rect">
            <a:avLst/>
          </a:prstGeom>
        </p:spPr>
        <p:txBody>
          <a:bodyPr/>
          <a:lstStyle/>
          <a:p>
            <a:pPr/>
            <a:r>
              <a:t>Anona ai</a:t>
            </a:r>
          </a:p>
        </p:txBody>
      </p:sp>
      <p:sp>
        <p:nvSpPr>
          <p:cNvPr id="120" name="Shape 120"/>
          <p:cNvSpPr/>
          <p:nvPr>
            <p:ph type="body" sz="quarter" idx="1"/>
          </p:nvPr>
        </p:nvSpPr>
        <p:spPr>
          <a:xfrm>
            <a:off x="2381250" y="11518900"/>
            <a:ext cx="19621500" cy="1600200"/>
          </a:xfrm>
          <a:prstGeom prst="rect">
            <a:avLst/>
          </a:prstGeom>
        </p:spPr>
        <p:txBody>
          <a:bodyPr/>
          <a:lstStyle/>
          <a:p>
            <a:pPr/>
            <a:r>
              <a:t>Gvahim-Cyber final project</a:t>
            </a:r>
          </a:p>
        </p:txBody>
      </p:sp>
      <p:pic>
        <p:nvPicPr>
          <p:cNvPr id="121" name="Anona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86491" y="1373568"/>
            <a:ext cx="11611018" cy="870826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database</a:t>
            </a:r>
          </a:p>
        </p:txBody>
      </p:sp>
      <p:sp>
        <p:nvSpPr>
          <p:cNvPr id="189" name="Shape 189"/>
          <p:cNvSpPr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Real Time Database</a:t>
            </a:r>
          </a:p>
          <a:p>
            <a:pPr/>
            <a:r>
              <a:t>Json Style Database</a:t>
            </a:r>
          </a:p>
          <a:p>
            <a:pPr/>
            <a:r>
              <a:t>Multi-User database handling</a:t>
            </a:r>
          </a:p>
          <a:p>
            <a:pPr/>
            <a:r>
              <a:t>Key codes (unicode) &amp; Time Stamps</a:t>
            </a:r>
          </a:p>
        </p:txBody>
      </p:sp>
      <p:pic>
        <p:nvPicPr>
          <p:cNvPr id="190" name="Databas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076883" y="4517275"/>
            <a:ext cx="9507834" cy="75008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/>
          <p:nvPr>
            <p:ph type="title"/>
          </p:nvPr>
        </p:nvSpPr>
        <p:spPr>
          <a:xfrm>
            <a:off x="673100" y="2108200"/>
            <a:ext cx="11049000" cy="5461000"/>
          </a:xfrm>
          <a:prstGeom prst="rect">
            <a:avLst/>
          </a:prstGeom>
        </p:spPr>
        <p:txBody>
          <a:bodyPr/>
          <a:lstStyle/>
          <a:p>
            <a:pPr/>
            <a:r>
              <a:t>Machine Learning</a:t>
            </a:r>
          </a:p>
        </p:txBody>
      </p:sp>
      <p:sp>
        <p:nvSpPr>
          <p:cNvPr id="193" name="Shape 193"/>
          <p:cNvSpPr/>
          <p:nvPr>
            <p:ph type="body" sz="quarter" idx="1"/>
          </p:nvPr>
        </p:nvSpPr>
        <p:spPr>
          <a:xfrm>
            <a:off x="673100" y="7543800"/>
            <a:ext cx="11049000" cy="5461000"/>
          </a:xfrm>
          <a:prstGeom prst="rect">
            <a:avLst/>
          </a:prstGeom>
        </p:spPr>
        <p:txBody>
          <a:bodyPr/>
          <a:lstStyle/>
          <a:p>
            <a:pPr/>
            <a:r>
              <a:t>Using scikit-learn &amp; karas: machine learning python</a:t>
            </a:r>
          </a:p>
        </p:txBody>
      </p:sp>
      <p:pic>
        <p:nvPicPr>
          <p:cNvPr id="194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825761" y="1303928"/>
            <a:ext cx="9552878" cy="5145177"/>
          </a:xfrm>
          <a:prstGeom prst="rect">
            <a:avLst/>
          </a:prstGeom>
          <a:ln w="12700">
            <a:miter lim="400000"/>
          </a:ln>
        </p:spPr>
      </p:pic>
      <p:pic>
        <p:nvPicPr>
          <p:cNvPr id="195" name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364552" y="8510681"/>
            <a:ext cx="4475296" cy="44752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/>
          <p:nvPr/>
        </p:nvSpPr>
        <p:spPr>
          <a:xfrm>
            <a:off x="3049587" y="3208866"/>
            <a:ext cx="3902473" cy="4929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5911" y="0"/>
                </a:moveTo>
                <a:cubicBezTo>
                  <a:pt x="5455" y="0"/>
                  <a:pt x="5085" y="293"/>
                  <a:pt x="5085" y="654"/>
                </a:cubicBezTo>
                <a:lnTo>
                  <a:pt x="5085" y="5325"/>
                </a:lnTo>
                <a:lnTo>
                  <a:pt x="0" y="6633"/>
                </a:lnTo>
                <a:lnTo>
                  <a:pt x="5085" y="7941"/>
                </a:lnTo>
                <a:lnTo>
                  <a:pt x="5085" y="20946"/>
                </a:lnTo>
                <a:cubicBezTo>
                  <a:pt x="5085" y="21307"/>
                  <a:pt x="5455" y="21600"/>
                  <a:pt x="5911" y="21600"/>
                </a:cubicBezTo>
                <a:lnTo>
                  <a:pt x="20774" y="21600"/>
                </a:lnTo>
                <a:cubicBezTo>
                  <a:pt x="21230" y="21600"/>
                  <a:pt x="21600" y="21307"/>
                  <a:pt x="21600" y="20946"/>
                </a:cubicBezTo>
                <a:lnTo>
                  <a:pt x="21600" y="654"/>
                </a:lnTo>
                <a:cubicBezTo>
                  <a:pt x="21600" y="293"/>
                  <a:pt x="21230" y="0"/>
                  <a:pt x="20774" y="0"/>
                </a:cubicBezTo>
                <a:lnTo>
                  <a:pt x="5911" y="0"/>
                </a:lnTo>
                <a:close/>
              </a:path>
            </a:pathLst>
          </a:custGeom>
          <a:solidFill>
            <a:srgbClr val="9DA14D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Collect Data From User</a:t>
            </a:r>
          </a:p>
        </p:txBody>
      </p:sp>
      <p:sp>
        <p:nvSpPr>
          <p:cNvPr id="198" name="Shape 198"/>
          <p:cNvSpPr/>
          <p:nvPr/>
        </p:nvSpPr>
        <p:spPr>
          <a:xfrm>
            <a:off x="7727553" y="5673460"/>
            <a:ext cx="3902473" cy="1"/>
          </a:xfrm>
          <a:prstGeom prst="line">
            <a:avLst/>
          </a:prstGeom>
          <a:ln w="25400">
            <a:solidFill>
              <a:srgbClr val="5A5F5E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99" name="Shape 199"/>
          <p:cNvSpPr/>
          <p:nvPr/>
        </p:nvSpPr>
        <p:spPr>
          <a:xfrm>
            <a:off x="12405519" y="3191933"/>
            <a:ext cx="2996804" cy="4963055"/>
          </a:xfrm>
          <a:prstGeom prst="roundRect">
            <a:avLst>
              <a:gd name="adj" fmla="val 14393"/>
            </a:avLst>
          </a:prstGeom>
          <a:solidFill>
            <a:srgbClr val="9DA14D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Machine Learning Algorithm</a:t>
            </a:r>
          </a:p>
        </p:txBody>
      </p:sp>
      <p:sp>
        <p:nvSpPr>
          <p:cNvPr id="200" name="Shape 200"/>
          <p:cNvSpPr/>
          <p:nvPr/>
        </p:nvSpPr>
        <p:spPr>
          <a:xfrm>
            <a:off x="7600987" y="4633383"/>
            <a:ext cx="4155605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5A5F5E"/>
                </a:solidFill>
              </a:defRPr>
            </a:lvl1pPr>
          </a:lstStyle>
          <a:p>
            <a:pPr/>
            <a:r>
              <a:t>Train Algorithm </a:t>
            </a:r>
          </a:p>
        </p:txBody>
      </p:sp>
      <p:sp>
        <p:nvSpPr>
          <p:cNvPr id="201" name="Shape 201"/>
          <p:cNvSpPr/>
          <p:nvPr/>
        </p:nvSpPr>
        <p:spPr>
          <a:xfrm flipH="1">
            <a:off x="16051250" y="4286051"/>
            <a:ext cx="2182755" cy="1"/>
          </a:xfrm>
          <a:prstGeom prst="line">
            <a:avLst/>
          </a:prstGeom>
          <a:ln w="25400">
            <a:solidFill>
              <a:srgbClr val="5A5F5E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02" name="Shape 202"/>
          <p:cNvSpPr/>
          <p:nvPr/>
        </p:nvSpPr>
        <p:spPr>
          <a:xfrm flipH="1">
            <a:off x="16177815" y="7360298"/>
            <a:ext cx="2182756" cy="1"/>
          </a:xfrm>
          <a:prstGeom prst="line">
            <a:avLst/>
          </a:prstGeom>
          <a:ln w="25400">
            <a:solidFill>
              <a:srgbClr val="5A5F5E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03" name="Shape 203"/>
          <p:cNvSpPr/>
          <p:nvPr/>
        </p:nvSpPr>
        <p:spPr>
          <a:xfrm>
            <a:off x="13852223" y="10768335"/>
            <a:ext cx="4552899" cy="1"/>
          </a:xfrm>
          <a:prstGeom prst="line">
            <a:avLst/>
          </a:prstGeom>
          <a:ln w="25400">
            <a:solidFill>
              <a:srgbClr val="5A5F5E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04" name="Shape 204"/>
          <p:cNvSpPr/>
          <p:nvPr/>
        </p:nvSpPr>
        <p:spPr>
          <a:xfrm flipV="1">
            <a:off x="13857419" y="8305799"/>
            <a:ext cx="1" cy="2449249"/>
          </a:xfrm>
          <a:prstGeom prst="line">
            <a:avLst/>
          </a:prstGeom>
          <a:ln w="25400">
            <a:solidFill>
              <a:srgbClr val="5A5F5E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05" name="Shape 205"/>
          <p:cNvSpPr/>
          <p:nvPr/>
        </p:nvSpPr>
        <p:spPr>
          <a:xfrm>
            <a:off x="18886619" y="9543711"/>
            <a:ext cx="2447794" cy="2449249"/>
          </a:xfrm>
          <a:prstGeom prst="ellipse">
            <a:avLst/>
          </a:prstGeom>
          <a:solidFill>
            <a:srgbClr val="9DA14D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Predict</a:t>
            </a:r>
          </a:p>
        </p:txBody>
      </p:sp>
      <p:sp>
        <p:nvSpPr>
          <p:cNvPr id="206" name="Shape 206"/>
          <p:cNvSpPr/>
          <p:nvPr/>
        </p:nvSpPr>
        <p:spPr>
          <a:xfrm rot="20201514">
            <a:off x="15486877" y="5410424"/>
            <a:ext cx="3564633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New Samples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makes one unique?</a:t>
            </a:r>
          </a:p>
        </p:txBody>
      </p:sp>
      <p:sp>
        <p:nvSpPr>
          <p:cNvPr id="209" name="Shape 209"/>
          <p:cNvSpPr/>
          <p:nvPr>
            <p:ph type="body" sz="quarter" idx="1"/>
          </p:nvPr>
        </p:nvSpPr>
        <p:spPr>
          <a:xfrm>
            <a:off x="17758477" y="3721572"/>
            <a:ext cx="6292632" cy="3544807"/>
          </a:xfrm>
          <a:prstGeom prst="rect">
            <a:avLst/>
          </a:prstGeom>
        </p:spPr>
        <p:txBody>
          <a:bodyPr/>
          <a:lstStyle/>
          <a:p>
            <a:pPr marL="366697" indent="-366697" defTabSz="421004">
              <a:lnSpc>
                <a:spcPct val="120000"/>
              </a:lnSpc>
              <a:spcBef>
                <a:spcPts val="3300"/>
              </a:spcBef>
              <a:defRPr sz="3264"/>
            </a:pPr>
            <a:r>
              <a:t>Typing pace</a:t>
            </a:r>
          </a:p>
          <a:p>
            <a:pPr marL="366697" indent="-366697" defTabSz="421004">
              <a:lnSpc>
                <a:spcPct val="120000"/>
              </a:lnSpc>
              <a:spcBef>
                <a:spcPts val="3300"/>
              </a:spcBef>
              <a:defRPr sz="3264"/>
            </a:pPr>
            <a:r>
              <a:t>Use of Backspaces</a:t>
            </a:r>
          </a:p>
          <a:p>
            <a:pPr marL="366697" indent="-366697" defTabSz="421004">
              <a:lnSpc>
                <a:spcPct val="120000"/>
              </a:lnSpc>
              <a:spcBef>
                <a:spcPts val="3300"/>
              </a:spcBef>
              <a:defRPr sz="3264"/>
            </a:pPr>
            <a:r>
              <a:t>Use of Punctuation Marks</a:t>
            </a:r>
          </a:p>
          <a:p>
            <a:pPr marL="366697" indent="-366697" defTabSz="421004">
              <a:lnSpc>
                <a:spcPct val="120000"/>
              </a:lnSpc>
              <a:spcBef>
                <a:spcPts val="3300"/>
              </a:spcBef>
              <a:defRPr sz="3264"/>
            </a:pPr>
            <a:r>
              <a:t>Language Shift (HEB-ENG)</a:t>
            </a:r>
          </a:p>
        </p:txBody>
      </p:sp>
      <p:pic>
        <p:nvPicPr>
          <p:cNvPr id="210" name="Keyboard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768937" y="7276167"/>
            <a:ext cx="6271712" cy="6271713"/>
          </a:xfrm>
          <a:prstGeom prst="rect">
            <a:avLst/>
          </a:prstGeom>
          <a:ln w="12700">
            <a:miter lim="400000"/>
          </a:ln>
        </p:spPr>
      </p:pic>
      <p:sp>
        <p:nvSpPr>
          <p:cNvPr id="211" name="Shape 211"/>
          <p:cNvSpPr/>
          <p:nvPr/>
        </p:nvSpPr>
        <p:spPr>
          <a:xfrm>
            <a:off x="502665" y="3721572"/>
            <a:ext cx="14937664" cy="8426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marL="719015" indent="-719015" algn="l">
              <a:lnSpc>
                <a:spcPct val="120000"/>
              </a:lnSpc>
              <a:spcBef>
                <a:spcPts val="6500"/>
              </a:spcBef>
              <a:buSzPct val="82000"/>
              <a:buChar char="•"/>
              <a:defRPr sz="6400"/>
            </a:pPr>
            <a:r>
              <a:t>Trail &amp; Error - </a:t>
            </a:r>
            <a:r>
              <a:rPr b="1">
                <a:latin typeface="Gill Sans"/>
                <a:ea typeface="Gill Sans"/>
                <a:cs typeface="Gill Sans"/>
                <a:sym typeface="Gill Sans"/>
              </a:rPr>
              <a:t>Key to Success</a:t>
            </a:r>
            <a:r>
              <a:t> (when it comes to deep learning)</a:t>
            </a:r>
          </a:p>
          <a:p>
            <a:pPr marL="719015" indent="-719015" algn="l">
              <a:lnSpc>
                <a:spcPct val="120000"/>
              </a:lnSpc>
              <a:spcBef>
                <a:spcPts val="6500"/>
              </a:spcBef>
              <a:buSzPct val="82000"/>
              <a:buChar char="•"/>
              <a:defRPr sz="6400"/>
            </a:pPr>
            <a:r>
              <a:t>Long list of ideas - what can </a:t>
            </a:r>
            <a:r>
              <a:rPr b="1">
                <a:latin typeface="Gill Sans"/>
                <a:ea typeface="Gill Sans"/>
                <a:cs typeface="Gill Sans"/>
                <a:sym typeface="Gill Sans"/>
              </a:rPr>
              <a:t>you</a:t>
            </a:r>
            <a:r>
              <a:t> think of?</a:t>
            </a:r>
          </a:p>
          <a:p>
            <a:pPr marL="719015" indent="-719015" algn="l">
              <a:lnSpc>
                <a:spcPct val="120000"/>
              </a:lnSpc>
              <a:spcBef>
                <a:spcPts val="6500"/>
              </a:spcBef>
              <a:buSzPct val="82000"/>
              <a:buChar char="•"/>
              <a:defRPr sz="6400"/>
            </a:pPr>
            <a:r>
              <a:t>Dozens of features written - Endless times of  “going back to the drawing board”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09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/>
          <p:nvPr/>
        </p:nvSpPr>
        <p:spPr>
          <a:xfrm>
            <a:off x="1682700" y="1301588"/>
            <a:ext cx="9346605" cy="154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cap="all" sz="10000"/>
            </a:lvl1pPr>
          </a:lstStyle>
          <a:p>
            <a:pPr/>
            <a:r>
              <a:t>Classification</a:t>
            </a:r>
          </a:p>
        </p:txBody>
      </p:sp>
      <p:sp>
        <p:nvSpPr>
          <p:cNvPr id="214" name="Shape 214"/>
          <p:cNvSpPr/>
          <p:nvPr/>
        </p:nvSpPr>
        <p:spPr>
          <a:xfrm>
            <a:off x="14755234" y="1301588"/>
            <a:ext cx="7287816" cy="154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cap="all" sz="10000"/>
            </a:lvl1pPr>
          </a:lstStyle>
          <a:p>
            <a:pPr/>
            <a:r>
              <a:t>clustering</a:t>
            </a:r>
          </a:p>
        </p:txBody>
      </p:sp>
      <p:sp>
        <p:nvSpPr>
          <p:cNvPr id="215" name="Shape 215"/>
          <p:cNvSpPr/>
          <p:nvPr/>
        </p:nvSpPr>
        <p:spPr>
          <a:xfrm>
            <a:off x="12302904" y="1657188"/>
            <a:ext cx="1178732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rgbClr val="C82506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r>
              <a:t>VS.</a:t>
            </a:r>
          </a:p>
        </p:txBody>
      </p:sp>
      <p:sp>
        <p:nvSpPr>
          <p:cNvPr id="216" name="Shape 216"/>
          <p:cNvSpPr/>
          <p:nvPr/>
        </p:nvSpPr>
        <p:spPr>
          <a:xfrm>
            <a:off x="1943610" y="3733800"/>
            <a:ext cx="9591713" cy="299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575468" indent="-575468" algn="l">
              <a:buClr>
                <a:srgbClr val="535353"/>
              </a:buClr>
              <a:buSzPct val="82000"/>
              <a:buChar char="•"/>
            </a:pPr>
            <a:r>
              <a:t>Identifying to which category an object belongs to.</a:t>
            </a:r>
          </a:p>
          <a:p>
            <a:pPr algn="l"/>
          </a:p>
          <a:p>
            <a:pPr marL="575468" indent="-575468" algn="l">
              <a:buClr>
                <a:srgbClr val="535353"/>
              </a:buClr>
              <a:buSzPct val="82000"/>
              <a:buChar char="•"/>
            </a:pPr>
            <a:r>
              <a:t>Supervised Learning</a:t>
            </a:r>
          </a:p>
        </p:txBody>
      </p:sp>
      <p:sp>
        <p:nvSpPr>
          <p:cNvPr id="217" name="Shape 217"/>
          <p:cNvSpPr/>
          <p:nvPr/>
        </p:nvSpPr>
        <p:spPr>
          <a:xfrm>
            <a:off x="15075410" y="3733800"/>
            <a:ext cx="9591713" cy="299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575468" indent="-575468" algn="l">
              <a:buClr>
                <a:srgbClr val="535353"/>
              </a:buClr>
              <a:buSzPct val="82000"/>
              <a:buChar char="•"/>
            </a:pPr>
            <a:r>
              <a:t>Automatic grouping of similar objects into sets.</a:t>
            </a:r>
          </a:p>
          <a:p>
            <a:pPr algn="l"/>
          </a:p>
          <a:p>
            <a:pPr marL="575468" indent="-575468" algn="l">
              <a:buClr>
                <a:srgbClr val="535353"/>
              </a:buClr>
              <a:buSzPct val="82000"/>
              <a:buChar char="•"/>
            </a:pPr>
            <a:r>
              <a:t>Un-Supervised Learning</a:t>
            </a:r>
          </a:p>
        </p:txBody>
      </p:sp>
      <p:pic>
        <p:nvPicPr>
          <p:cNvPr id="218" name="Clustering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398876" y="7613812"/>
            <a:ext cx="8000531" cy="5115267"/>
          </a:xfrm>
          <a:prstGeom prst="rect">
            <a:avLst/>
          </a:prstGeom>
          <a:ln w="12700">
            <a:miter lim="400000"/>
          </a:ln>
        </p:spPr>
      </p:pic>
      <p:pic>
        <p:nvPicPr>
          <p:cNvPr id="219" name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945825" y="7613812"/>
            <a:ext cx="6820356" cy="511526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neural network</a:t>
            </a:r>
          </a:p>
        </p:txBody>
      </p:sp>
      <p:pic>
        <p:nvPicPr>
          <p:cNvPr id="222" name="Painty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876799" y="3721100"/>
            <a:ext cx="14630401" cy="9093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data problem</a:t>
            </a:r>
          </a:p>
        </p:txBody>
      </p:sp>
      <p:pic>
        <p:nvPicPr>
          <p:cNvPr id="225" name="DataOnGraph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42571" y="3505628"/>
            <a:ext cx="12698858" cy="952414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There is hope!</a:t>
            </a:r>
          </a:p>
        </p:txBody>
      </p:sp>
      <p:pic>
        <p:nvPicPr>
          <p:cNvPr id="228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574745" y="3428707"/>
            <a:ext cx="11247210" cy="941667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open trainTry.py - features</a:t>
            </a:r>
          </a:p>
        </p:txBody>
      </p:sp>
      <p:sp>
        <p:nvSpPr>
          <p:cNvPr id="231" name="Shape 231"/>
          <p:cNvSpPr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Now let’s dive into some code</a:t>
            </a:r>
          </a:p>
        </p:txBody>
      </p:sp>
      <p:sp>
        <p:nvSpPr>
          <p:cNvPr id="232" name="Shape 232"/>
          <p:cNvSpPr/>
          <p:nvPr/>
        </p:nvSpPr>
        <p:spPr>
          <a:xfrm>
            <a:off x="2381250" y="9025177"/>
            <a:ext cx="1962150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defRPr sz="3800"/>
            </a:lvl1pPr>
          </a:lstStyle>
          <a:p>
            <a:pPr/>
            <a:r>
              <a:t>open DeepLearning.py - neural network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“tanh" or hyperbolic tangent function</a:t>
            </a:r>
          </a:p>
        </p:txBody>
      </p:sp>
      <p:pic>
        <p:nvPicPr>
          <p:cNvPr id="235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374664" y="6621489"/>
            <a:ext cx="6400801" cy="6400801"/>
          </a:xfrm>
          <a:prstGeom prst="rect">
            <a:avLst/>
          </a:prstGeom>
          <a:ln w="12700">
            <a:miter lim="400000"/>
          </a:ln>
        </p:spPr>
      </p:pic>
      <p:sp>
        <p:nvSpPr>
          <p:cNvPr id="236" name="Shape 236"/>
          <p:cNvSpPr/>
          <p:nvPr/>
        </p:nvSpPr>
        <p:spPr>
          <a:xfrm>
            <a:off x="953355" y="4340224"/>
            <a:ext cx="22489990" cy="154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In mathematics, hyperbolic functions are analogs of the ordinary trigonometric, or circular functions. the points (cosh t, sinh t) form the right half of the equilateral hyperbola.</a:t>
            </a:r>
          </a:p>
        </p:txBody>
      </p:sp>
      <p:pic>
        <p:nvPicPr>
          <p:cNvPr id="237" name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977073" y="7046939"/>
            <a:ext cx="6350001" cy="55499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/>
          <p:nvPr>
            <p:ph type="body" idx="13"/>
          </p:nvPr>
        </p:nvSpPr>
        <p:spPr>
          <a:xfrm>
            <a:off x="2387600" y="8001000"/>
            <a:ext cx="19621500" cy="686297"/>
          </a:xfrm>
          <a:prstGeom prst="rect">
            <a:avLst/>
          </a:prstGeom>
        </p:spPr>
        <p:txBody>
          <a:bodyPr/>
          <a:lstStyle>
            <a:lvl1pPr rtl="1">
              <a:defRPr/>
            </a:lvl1pPr>
          </a:lstStyle>
          <a:p>
            <a:pPr/>
            <a:r>
              <a:t>-אלבר קאמי מתוך המיתוס של סיזיפוס</a:t>
            </a:r>
          </a:p>
        </p:txBody>
      </p:sp>
      <p:sp>
        <p:nvSpPr>
          <p:cNvPr id="124" name="Shape 124"/>
          <p:cNvSpPr/>
          <p:nvPr>
            <p:ph type="body" idx="14"/>
          </p:nvPr>
        </p:nvSpPr>
        <p:spPr>
          <a:xfrm>
            <a:off x="2374900" y="5474692"/>
            <a:ext cx="19621500" cy="1687116"/>
          </a:xfrm>
          <a:prstGeom prst="rect">
            <a:avLst/>
          </a:prstGeom>
        </p:spPr>
        <p:txBody>
          <a:bodyPr/>
          <a:lstStyle>
            <a:lvl1pPr rtl="1">
              <a:defRPr/>
            </a:lvl1pPr>
          </a:lstStyle>
          <a:p>
            <a:pPr/>
            <a:r>
              <a:t>“למה לסבך סיסמאות שעמדו במבחן? אין איש מאזין להן, לא הגבר ולא האישה, כי הם מקשיבים בעיקר לקול המשמיע אותן”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Rmsprop</a:t>
            </a:r>
          </a:p>
        </p:txBody>
      </p:sp>
      <p:sp>
        <p:nvSpPr>
          <p:cNvPr id="240" name="Shape 240"/>
          <p:cNvSpPr/>
          <p:nvPr>
            <p:ph type="body" sz="half" idx="1"/>
          </p:nvPr>
        </p:nvSpPr>
        <p:spPr>
          <a:xfrm>
            <a:off x="673100" y="3835400"/>
            <a:ext cx="23050500" cy="3167249"/>
          </a:xfrm>
          <a:prstGeom prst="rect">
            <a:avLst/>
          </a:prstGeom>
        </p:spPr>
        <p:txBody>
          <a:bodyPr/>
          <a:lstStyle/>
          <a:p>
            <a:pPr marL="567181" indent="-567181" defTabSz="635634">
              <a:spcBef>
                <a:spcPts val="5000"/>
              </a:spcBef>
              <a:defRPr sz="4928"/>
            </a:pPr>
            <a:r>
              <a:t>RMSprop is an unpublished, adaptive learning rate method proposed by Geoff Hinton in Lecture 6e of his Coursera Class.</a:t>
            </a:r>
          </a:p>
          <a:p>
            <a:pPr marL="567181" indent="-567181" defTabSz="635634">
              <a:spcBef>
                <a:spcPts val="5000"/>
              </a:spcBef>
              <a:defRPr sz="4928"/>
            </a:pPr>
            <a:r>
              <a:t>Basically any optimizer out there crave to optimize the neural network predictions.</a:t>
            </a:r>
          </a:p>
        </p:txBody>
      </p:sp>
      <p:sp>
        <p:nvSpPr>
          <p:cNvPr id="241" name="Shape 241"/>
          <p:cNvSpPr/>
          <p:nvPr/>
        </p:nvSpPr>
        <p:spPr>
          <a:xfrm>
            <a:off x="8368096" y="9921812"/>
            <a:ext cx="7660507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u="sng">
                <a:hlinkClick r:id="rId2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2" invalidUrl="" action="" tgtFrame="" tooltip="" history="1" highlightClick="0" endSnd="0"/>
              </a:rPr>
              <a:t>Optimizers Visual Comparison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/>
          <p:nvPr/>
        </p:nvSpPr>
        <p:spPr>
          <a:xfrm>
            <a:off x="2169880" y="684798"/>
            <a:ext cx="5612200" cy="2998958"/>
          </a:xfrm>
          <a:prstGeom prst="rect">
            <a:avLst/>
          </a:prstGeom>
          <a:solidFill>
            <a:srgbClr val="9DA14D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Chrome Extension</a:t>
            </a:r>
          </a:p>
        </p:txBody>
      </p:sp>
      <p:sp>
        <p:nvSpPr>
          <p:cNvPr id="244" name="Shape 244"/>
          <p:cNvSpPr/>
          <p:nvPr/>
        </p:nvSpPr>
        <p:spPr>
          <a:xfrm>
            <a:off x="7920549" y="2095376"/>
            <a:ext cx="4353595" cy="1"/>
          </a:xfrm>
          <a:prstGeom prst="line">
            <a:avLst/>
          </a:prstGeom>
          <a:ln w="25400">
            <a:solidFill>
              <a:srgbClr val="5A5F5E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45" name="Shape 245"/>
          <p:cNvSpPr/>
          <p:nvPr/>
        </p:nvSpPr>
        <p:spPr>
          <a:xfrm>
            <a:off x="9349219" y="5259802"/>
            <a:ext cx="5612199" cy="2998958"/>
          </a:xfrm>
          <a:prstGeom prst="rect">
            <a:avLst/>
          </a:prstGeom>
          <a:solidFill>
            <a:srgbClr val="F4F0E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>
                <a:solidFill>
                  <a:srgbClr val="5A5F5E"/>
                </a:solidFill>
              </a:defRPr>
            </a:lvl1pPr>
          </a:lstStyle>
          <a:p>
            <a:pPr/>
            <a:r>
              <a:t>Google Firebase</a:t>
            </a:r>
          </a:p>
        </p:txBody>
      </p:sp>
      <p:sp>
        <p:nvSpPr>
          <p:cNvPr id="246" name="Shape 246"/>
          <p:cNvSpPr/>
          <p:nvPr/>
        </p:nvSpPr>
        <p:spPr>
          <a:xfrm>
            <a:off x="15084099" y="6768442"/>
            <a:ext cx="4353595" cy="1"/>
          </a:xfrm>
          <a:prstGeom prst="line">
            <a:avLst/>
          </a:prstGeom>
          <a:ln w="25400">
            <a:solidFill>
              <a:srgbClr val="5A5F5E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47" name="Shape 247"/>
          <p:cNvSpPr/>
          <p:nvPr/>
        </p:nvSpPr>
        <p:spPr>
          <a:xfrm>
            <a:off x="16525470" y="9904731"/>
            <a:ext cx="5612199" cy="2998958"/>
          </a:xfrm>
          <a:prstGeom prst="rect">
            <a:avLst/>
          </a:prstGeom>
          <a:solidFill>
            <a:srgbClr val="9DA14D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Machine Learning</a:t>
            </a:r>
          </a:p>
        </p:txBody>
      </p:sp>
      <p:sp>
        <p:nvSpPr>
          <p:cNvPr id="248" name="Shape 248"/>
          <p:cNvSpPr/>
          <p:nvPr/>
        </p:nvSpPr>
        <p:spPr>
          <a:xfrm>
            <a:off x="12005909" y="11473984"/>
            <a:ext cx="4353595" cy="1"/>
          </a:xfrm>
          <a:prstGeom prst="line">
            <a:avLst/>
          </a:prstGeom>
          <a:ln w="25400">
            <a:solidFill>
              <a:srgbClr val="5A5F5E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49" name="Shape 249"/>
          <p:cNvSpPr/>
          <p:nvPr/>
        </p:nvSpPr>
        <p:spPr>
          <a:xfrm>
            <a:off x="4872942" y="6842740"/>
            <a:ext cx="4353595" cy="1"/>
          </a:xfrm>
          <a:prstGeom prst="line">
            <a:avLst/>
          </a:prstGeom>
          <a:ln w="25400">
            <a:solidFill>
              <a:srgbClr val="5A5F5E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50" name="Shape 250"/>
          <p:cNvSpPr/>
          <p:nvPr/>
        </p:nvSpPr>
        <p:spPr>
          <a:xfrm>
            <a:off x="10972547" y="1231776"/>
            <a:ext cx="1285392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Push</a:t>
            </a:r>
          </a:p>
        </p:txBody>
      </p:sp>
      <p:sp>
        <p:nvSpPr>
          <p:cNvPr id="251" name="Shape 251"/>
          <p:cNvSpPr/>
          <p:nvPr/>
        </p:nvSpPr>
        <p:spPr>
          <a:xfrm>
            <a:off x="12332909" y="2087533"/>
            <a:ext cx="1317948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Data</a:t>
            </a:r>
          </a:p>
        </p:txBody>
      </p:sp>
      <p:sp>
        <p:nvSpPr>
          <p:cNvPr id="252" name="Shape 252"/>
          <p:cNvSpPr/>
          <p:nvPr/>
        </p:nvSpPr>
        <p:spPr>
          <a:xfrm>
            <a:off x="18345788" y="5855152"/>
            <a:ext cx="1086645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Use</a:t>
            </a:r>
          </a:p>
        </p:txBody>
      </p:sp>
      <p:sp>
        <p:nvSpPr>
          <p:cNvPr id="253" name="Shape 253"/>
          <p:cNvSpPr/>
          <p:nvPr/>
        </p:nvSpPr>
        <p:spPr>
          <a:xfrm>
            <a:off x="19505176" y="6761708"/>
            <a:ext cx="1317949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Data</a:t>
            </a:r>
          </a:p>
        </p:txBody>
      </p:sp>
      <p:sp>
        <p:nvSpPr>
          <p:cNvPr id="254" name="Shape 254"/>
          <p:cNvSpPr/>
          <p:nvPr/>
        </p:nvSpPr>
        <p:spPr>
          <a:xfrm>
            <a:off x="9980592" y="10602908"/>
            <a:ext cx="1971862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Update</a:t>
            </a:r>
          </a:p>
        </p:txBody>
      </p:sp>
      <p:sp>
        <p:nvSpPr>
          <p:cNvPr id="255" name="Shape 255"/>
          <p:cNvSpPr/>
          <p:nvPr/>
        </p:nvSpPr>
        <p:spPr>
          <a:xfrm>
            <a:off x="12018841" y="11519561"/>
            <a:ext cx="2441601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Database</a:t>
            </a:r>
          </a:p>
        </p:txBody>
      </p:sp>
      <p:sp>
        <p:nvSpPr>
          <p:cNvPr id="256" name="Shape 256"/>
          <p:cNvSpPr/>
          <p:nvPr/>
        </p:nvSpPr>
        <p:spPr>
          <a:xfrm>
            <a:off x="3368072" y="5986923"/>
            <a:ext cx="1415307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Alert</a:t>
            </a:r>
          </a:p>
        </p:txBody>
      </p:sp>
      <p:sp>
        <p:nvSpPr>
          <p:cNvPr id="257" name="Shape 257"/>
          <p:cNvSpPr/>
          <p:nvPr/>
        </p:nvSpPr>
        <p:spPr>
          <a:xfrm>
            <a:off x="4874292" y="6903576"/>
            <a:ext cx="1298105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User</a:t>
            </a:r>
          </a:p>
        </p:txBody>
      </p:sp>
      <p:pic>
        <p:nvPicPr>
          <p:cNvPr id="258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13929" y="2535948"/>
            <a:ext cx="1086645" cy="1086645"/>
          </a:xfrm>
          <a:prstGeom prst="rect">
            <a:avLst/>
          </a:prstGeom>
          <a:ln w="12700">
            <a:miter lim="400000"/>
          </a:ln>
        </p:spPr>
      </p:pic>
      <p:pic>
        <p:nvPicPr>
          <p:cNvPr id="259" name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483344" y="7079911"/>
            <a:ext cx="1089949" cy="1089948"/>
          </a:xfrm>
          <a:prstGeom prst="rect">
            <a:avLst/>
          </a:prstGeom>
          <a:ln w="12700">
            <a:miter lim="400000"/>
          </a:ln>
        </p:spPr>
      </p:pic>
      <p:pic>
        <p:nvPicPr>
          <p:cNvPr id="260" name="pasted-image.tif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8365727" y="11698937"/>
            <a:ext cx="1931686" cy="1046039"/>
          </a:xfrm>
          <a:prstGeom prst="rect">
            <a:avLst/>
          </a:prstGeom>
          <a:ln w="12700">
            <a:miter lim="400000"/>
          </a:ln>
        </p:spPr>
      </p:pic>
      <p:sp>
        <p:nvSpPr>
          <p:cNvPr id="261" name="Shape 261"/>
          <p:cNvSpPr/>
          <p:nvPr/>
        </p:nvSpPr>
        <p:spPr>
          <a:xfrm>
            <a:off x="15096799" y="4940043"/>
            <a:ext cx="1733234" cy="599809"/>
          </a:xfrm>
          <a:prstGeom prst="roundRect">
            <a:avLst>
              <a:gd name="adj" fmla="val 15908"/>
            </a:avLst>
          </a:prstGeom>
          <a:ln w="25400">
            <a:solidFill>
              <a:srgbClr val="808785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 sz="14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r>
              <a:t>Authentication</a:t>
            </a:r>
          </a:p>
        </p:txBody>
      </p:sp>
      <p:sp>
        <p:nvSpPr>
          <p:cNvPr id="262" name="Shape 262"/>
          <p:cNvSpPr/>
          <p:nvPr/>
        </p:nvSpPr>
        <p:spPr>
          <a:xfrm>
            <a:off x="15096799" y="5675842"/>
            <a:ext cx="1733234" cy="599809"/>
          </a:xfrm>
          <a:prstGeom prst="roundRect">
            <a:avLst>
              <a:gd name="adj" fmla="val 15908"/>
            </a:avLst>
          </a:prstGeom>
          <a:ln w="25400">
            <a:solidFill>
              <a:srgbClr val="808785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 sz="14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r>
              <a:t>Database</a:t>
            </a:r>
          </a:p>
        </p:txBody>
      </p:sp>
      <p:sp>
        <p:nvSpPr>
          <p:cNvPr id="263" name="Shape 263"/>
          <p:cNvSpPr/>
          <p:nvPr/>
        </p:nvSpPr>
        <p:spPr>
          <a:xfrm>
            <a:off x="7966274" y="196651"/>
            <a:ext cx="1733234" cy="599809"/>
          </a:xfrm>
          <a:prstGeom prst="roundRect">
            <a:avLst>
              <a:gd name="adj" fmla="val 15908"/>
            </a:avLst>
          </a:prstGeom>
          <a:ln w="25400">
            <a:solidFill>
              <a:srgbClr val="808785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 sz="14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r>
              <a:t>Profiling</a:t>
            </a:r>
          </a:p>
        </p:txBody>
      </p:sp>
      <p:sp>
        <p:nvSpPr>
          <p:cNvPr id="264" name="Shape 264"/>
          <p:cNvSpPr/>
          <p:nvPr/>
        </p:nvSpPr>
        <p:spPr>
          <a:xfrm>
            <a:off x="7966274" y="932450"/>
            <a:ext cx="1733234" cy="599809"/>
          </a:xfrm>
          <a:prstGeom prst="roundRect">
            <a:avLst>
              <a:gd name="adj" fmla="val 15908"/>
            </a:avLst>
          </a:prstGeom>
          <a:ln w="25400">
            <a:solidFill>
              <a:srgbClr val="808785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 sz="14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r>
              <a:t>Data Fishing</a:t>
            </a:r>
          </a:p>
        </p:txBody>
      </p:sp>
      <p:sp>
        <p:nvSpPr>
          <p:cNvPr id="265" name="Shape 265"/>
          <p:cNvSpPr/>
          <p:nvPr/>
        </p:nvSpPr>
        <p:spPr>
          <a:xfrm>
            <a:off x="22316335" y="9535741"/>
            <a:ext cx="1733234" cy="599809"/>
          </a:xfrm>
          <a:prstGeom prst="roundRect">
            <a:avLst>
              <a:gd name="adj" fmla="val 15908"/>
            </a:avLst>
          </a:prstGeom>
          <a:ln w="25400">
            <a:solidFill>
              <a:srgbClr val="808785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 sz="14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r>
              <a:t>Generate Features</a:t>
            </a:r>
          </a:p>
        </p:txBody>
      </p:sp>
      <p:sp>
        <p:nvSpPr>
          <p:cNvPr id="266" name="Shape 266"/>
          <p:cNvSpPr/>
          <p:nvPr/>
        </p:nvSpPr>
        <p:spPr>
          <a:xfrm>
            <a:off x="22316335" y="10271540"/>
            <a:ext cx="1733234" cy="599809"/>
          </a:xfrm>
          <a:prstGeom prst="roundRect">
            <a:avLst>
              <a:gd name="adj" fmla="val 15908"/>
            </a:avLst>
          </a:prstGeom>
          <a:ln w="25400">
            <a:solidFill>
              <a:srgbClr val="808785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 sz="14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r>
              <a:t>Train Algorithm</a:t>
            </a:r>
          </a:p>
        </p:txBody>
      </p:sp>
      <p:sp>
        <p:nvSpPr>
          <p:cNvPr id="267" name="Shape 267"/>
          <p:cNvSpPr/>
          <p:nvPr/>
        </p:nvSpPr>
        <p:spPr>
          <a:xfrm>
            <a:off x="22316335" y="11007338"/>
            <a:ext cx="1733234" cy="599809"/>
          </a:xfrm>
          <a:prstGeom prst="roundRect">
            <a:avLst>
              <a:gd name="adj" fmla="val 15908"/>
            </a:avLst>
          </a:prstGeom>
          <a:ln w="25400">
            <a:solidFill>
              <a:srgbClr val="808785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 sz="14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r>
              <a:t>Detecting Security Break</a:t>
            </a:r>
          </a:p>
        </p:txBody>
      </p:sp>
      <p:sp>
        <p:nvSpPr>
          <p:cNvPr id="268" name="Shape 268"/>
          <p:cNvSpPr/>
          <p:nvPr/>
        </p:nvSpPr>
        <p:spPr>
          <a:xfrm flipV="1">
            <a:off x="12002267" y="8489981"/>
            <a:ext cx="1" cy="2998957"/>
          </a:xfrm>
          <a:prstGeom prst="line">
            <a:avLst/>
          </a:prstGeom>
          <a:ln w="25400">
            <a:solidFill>
              <a:srgbClr val="5A5F5E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69" name="Shape 269"/>
          <p:cNvSpPr/>
          <p:nvPr/>
        </p:nvSpPr>
        <p:spPr>
          <a:xfrm>
            <a:off x="19456236" y="6757576"/>
            <a:ext cx="1" cy="2998958"/>
          </a:xfrm>
          <a:prstGeom prst="line">
            <a:avLst/>
          </a:prstGeom>
          <a:ln w="25400">
            <a:solidFill>
              <a:srgbClr val="5A5F5E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70" name="Shape 270"/>
          <p:cNvSpPr/>
          <p:nvPr/>
        </p:nvSpPr>
        <p:spPr>
          <a:xfrm flipV="1">
            <a:off x="4874380" y="3849224"/>
            <a:ext cx="1" cy="2998957"/>
          </a:xfrm>
          <a:prstGeom prst="line">
            <a:avLst/>
          </a:prstGeom>
          <a:ln w="25400">
            <a:solidFill>
              <a:srgbClr val="5A5F5E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71" name="Shape 271"/>
          <p:cNvSpPr/>
          <p:nvPr/>
        </p:nvSpPr>
        <p:spPr>
          <a:xfrm>
            <a:off x="12255499" y="2093124"/>
            <a:ext cx="1" cy="2998957"/>
          </a:xfrm>
          <a:prstGeom prst="line">
            <a:avLst/>
          </a:prstGeom>
          <a:ln w="25400">
            <a:solidFill>
              <a:srgbClr val="5A5F5E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pic>
        <p:nvPicPr>
          <p:cNvPr id="272" name="pasted-image.tif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8912914" y="10028122"/>
            <a:ext cx="1086645" cy="108664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while working on anona ai</a:t>
            </a:r>
          </a:p>
        </p:txBody>
      </p:sp>
      <p:grpSp>
        <p:nvGrpSpPr>
          <p:cNvPr id="277" name="Group 277"/>
          <p:cNvGrpSpPr/>
          <p:nvPr/>
        </p:nvGrpSpPr>
        <p:grpSpPr>
          <a:xfrm>
            <a:off x="9567427" y="8290755"/>
            <a:ext cx="6592399" cy="1648582"/>
            <a:chOff x="0" y="0"/>
            <a:chExt cx="6592397" cy="1648580"/>
          </a:xfrm>
        </p:grpSpPr>
        <p:pic>
          <p:nvPicPr>
            <p:cNvPr id="275" name="pasted-image.tif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1983256" cy="164858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76" name="pasted-image.tif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2114921" y="239420"/>
              <a:ext cx="4477477" cy="11697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278" name="pasted-image.tif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937546" y="3871300"/>
            <a:ext cx="5852160" cy="3429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79" name="pasted-image.tif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83759" y="7144710"/>
            <a:ext cx="7689115" cy="3940672"/>
          </a:xfrm>
          <a:prstGeom prst="rect">
            <a:avLst/>
          </a:prstGeom>
          <a:ln w="12700">
            <a:miter lim="400000"/>
          </a:ln>
        </p:spPr>
      </p:pic>
      <p:pic>
        <p:nvPicPr>
          <p:cNvPr id="280" name="pasted-image.tif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7577288" y="8088682"/>
            <a:ext cx="2565401" cy="2565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81" name="pasted-image.tiff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6398595" y="4532981"/>
            <a:ext cx="7101645" cy="2105639"/>
          </a:xfrm>
          <a:prstGeom prst="rect">
            <a:avLst/>
          </a:prstGeom>
          <a:ln w="12700">
            <a:miter lim="400000"/>
          </a:ln>
        </p:spPr>
      </p:pic>
      <p:pic>
        <p:nvPicPr>
          <p:cNvPr id="282" name="pasted-image.tiff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8176768" y="11172082"/>
            <a:ext cx="4794941" cy="1604256"/>
          </a:xfrm>
          <a:prstGeom prst="rect">
            <a:avLst/>
          </a:prstGeom>
          <a:ln w="12700">
            <a:miter lim="400000"/>
          </a:ln>
        </p:spPr>
      </p:pic>
      <p:pic>
        <p:nvPicPr>
          <p:cNvPr id="283" name="pasted-image.tiff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3839961" y="11085854"/>
            <a:ext cx="1776711" cy="1776711"/>
          </a:xfrm>
          <a:prstGeom prst="rect">
            <a:avLst/>
          </a:prstGeom>
          <a:ln w="12700">
            <a:miter lim="400000"/>
          </a:ln>
        </p:spPr>
      </p:pic>
      <p:pic>
        <p:nvPicPr>
          <p:cNvPr id="284" name="pasted-image.tiff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2140455" y="5360488"/>
            <a:ext cx="7188201" cy="2565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85" name="pasted-image.tiff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13102923" y="10691509"/>
            <a:ext cx="2565401" cy="2565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86" name="pasted-image.tiff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2289657" y="3781385"/>
            <a:ext cx="7038999" cy="1270579"/>
          </a:xfrm>
          <a:prstGeom prst="rect">
            <a:avLst/>
          </a:prstGeom>
          <a:ln w="12700">
            <a:miter lim="400000"/>
          </a:ln>
        </p:spPr>
      </p:pic>
      <p:pic>
        <p:nvPicPr>
          <p:cNvPr id="287" name="pasted-image.tiff"/>
          <p:cNvPicPr>
            <a:picLocks noChangeAspect="1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7878005" y="10786759"/>
            <a:ext cx="2540001" cy="2374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88" name="pasted-image.tiff"/>
          <p:cNvPicPr>
            <a:picLocks noChangeAspect="1"/>
          </p:cNvPicPr>
          <p:nvPr/>
        </p:nvPicPr>
        <p:blipFill>
          <a:blip r:embed="rId14">
            <a:extLst/>
          </a:blip>
          <a:srcRect l="55031" t="0" r="0" b="0"/>
          <a:stretch>
            <a:fillRect/>
          </a:stretch>
        </p:blipFill>
        <p:spPr>
          <a:xfrm>
            <a:off x="19687148" y="5828315"/>
            <a:ext cx="4568851" cy="2540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Shape 29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anona ai 2.0</a:t>
            </a:r>
          </a:p>
        </p:txBody>
      </p:sp>
      <p:sp>
        <p:nvSpPr>
          <p:cNvPr id="291" name="Shape 291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Better Data - more “Uniqueness”</a:t>
            </a:r>
          </a:p>
          <a:p>
            <a:pPr/>
            <a:r>
              <a:t>Green-Red light</a:t>
            </a:r>
          </a:p>
          <a:p>
            <a:pPr/>
            <a:r>
              <a:t>Email &amp; SMS notification</a:t>
            </a:r>
          </a:p>
        </p:txBody>
      </p:sp>
      <p:pic>
        <p:nvPicPr>
          <p:cNvPr id="292" name="Anona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692603" y="8095589"/>
            <a:ext cx="1241516" cy="1241515"/>
          </a:xfrm>
          <a:prstGeom prst="rect">
            <a:avLst/>
          </a:prstGeom>
          <a:ln w="12700">
            <a:miter lim="400000"/>
          </a:ln>
        </p:spPr>
      </p:pic>
      <p:pic>
        <p:nvPicPr>
          <p:cNvPr id="293" name="Anona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910473" y="8095589"/>
            <a:ext cx="1241515" cy="1241515"/>
          </a:xfrm>
          <a:prstGeom prst="rect">
            <a:avLst/>
          </a:prstGeom>
          <a:ln w="12700">
            <a:miter lim="400000"/>
          </a:ln>
        </p:spPr>
      </p:pic>
      <p:sp>
        <p:nvSpPr>
          <p:cNvPr id="294" name="Shape 294"/>
          <p:cNvSpPr/>
          <p:nvPr/>
        </p:nvSpPr>
        <p:spPr>
          <a:xfrm>
            <a:off x="17636040" y="8957333"/>
            <a:ext cx="333710" cy="346101"/>
          </a:xfrm>
          <a:prstGeom prst="ellipse">
            <a:avLst/>
          </a:prstGeom>
          <a:solidFill>
            <a:srgbClr val="AB180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95" name="Shape 295"/>
          <p:cNvSpPr/>
          <p:nvPr/>
        </p:nvSpPr>
        <p:spPr>
          <a:xfrm>
            <a:off x="21399812" y="8957333"/>
            <a:ext cx="333710" cy="346101"/>
          </a:xfrm>
          <a:prstGeom prst="ellipse">
            <a:avLst/>
          </a:prstGeom>
          <a:solidFill>
            <a:srgbClr val="05C7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96" name="Shape 296"/>
          <p:cNvSpPr/>
          <p:nvPr/>
        </p:nvSpPr>
        <p:spPr>
          <a:xfrm>
            <a:off x="15994635" y="7198296"/>
            <a:ext cx="3073191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Still learning</a:t>
            </a:r>
          </a:p>
        </p:txBody>
      </p:sp>
      <p:sp>
        <p:nvSpPr>
          <p:cNvPr id="297" name="Shape 297"/>
          <p:cNvSpPr/>
          <p:nvPr/>
        </p:nvSpPr>
        <p:spPr>
          <a:xfrm>
            <a:off x="19512596" y="7198296"/>
            <a:ext cx="3601530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Securing Chat</a:t>
            </a:r>
          </a:p>
        </p:txBody>
      </p:sp>
      <p:pic>
        <p:nvPicPr>
          <p:cNvPr id="298" name="Uniqueness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577484" y="4423258"/>
            <a:ext cx="8064501" cy="1841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99" name="pasted-image.tiff"/>
          <p:cNvPicPr>
            <a:picLocks noChangeAspect="1"/>
          </p:cNvPicPr>
          <p:nvPr/>
        </p:nvPicPr>
        <p:blipFill>
          <a:blip r:embed="rId4">
            <a:extLst/>
          </a:blip>
          <a:srcRect l="42216" t="10556" r="23106" b="78245"/>
          <a:stretch>
            <a:fillRect/>
          </a:stretch>
        </p:blipFill>
        <p:spPr>
          <a:xfrm>
            <a:off x="15443936" y="10443950"/>
            <a:ext cx="8331708" cy="2017891"/>
          </a:xfrm>
          <a:prstGeom prst="rect">
            <a:avLst/>
          </a:prstGeom>
          <a:ln w="12700">
            <a:miter lim="400000"/>
          </a:ln>
        </p:spPr>
      </p:pic>
      <p:sp>
        <p:nvSpPr>
          <p:cNvPr id="300" name="Shape 300"/>
          <p:cNvSpPr/>
          <p:nvPr/>
        </p:nvSpPr>
        <p:spPr>
          <a:xfrm>
            <a:off x="16509899" y="10678107"/>
            <a:ext cx="6199671" cy="154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A stranger is pretending to be you!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And now - The DEMO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is anona ai?</a:t>
            </a:r>
          </a:p>
        </p:txBody>
      </p:sp>
      <p:sp>
        <p:nvSpPr>
          <p:cNvPr id="127" name="Shape 127"/>
          <p:cNvSpPr/>
          <p:nvPr>
            <p:ph type="body" sz="half" idx="1"/>
          </p:nvPr>
        </p:nvSpPr>
        <p:spPr>
          <a:xfrm>
            <a:off x="673100" y="3835399"/>
            <a:ext cx="13450714" cy="8864601"/>
          </a:xfrm>
          <a:prstGeom prst="rect">
            <a:avLst/>
          </a:prstGeom>
        </p:spPr>
        <p:txBody>
          <a:bodyPr/>
          <a:lstStyle/>
          <a:p>
            <a:pPr/>
            <a:r>
              <a:t>Keyboard based platform </a:t>
            </a:r>
            <a:r>
              <a:rPr b="1">
                <a:latin typeface="Gill Sans"/>
                <a:ea typeface="Gill Sans"/>
                <a:cs typeface="Gill Sans"/>
                <a:sym typeface="Gill Sans"/>
              </a:rPr>
              <a:t>Cyber</a:t>
            </a:r>
            <a:r>
              <a:t> security &amp; protection</a:t>
            </a:r>
          </a:p>
          <a:p>
            <a:pPr/>
            <a:r>
              <a:t>User behavior profiling based Application</a:t>
            </a:r>
          </a:p>
          <a:p>
            <a:pPr/>
            <a:r>
              <a:t>Algorithms implemented on WhatsApp Web using Google Chrome Extension</a:t>
            </a:r>
          </a:p>
        </p:txBody>
      </p:sp>
      <p:pic>
        <p:nvPicPr>
          <p:cNvPr id="128" name="Anona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865618" y="4786213"/>
            <a:ext cx="9283965" cy="696297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/>
          <p:nvPr/>
        </p:nvSpPr>
        <p:spPr>
          <a:xfrm>
            <a:off x="3026147" y="1012441"/>
            <a:ext cx="18084315" cy="11785988"/>
          </a:xfrm>
          <a:prstGeom prst="ellipse">
            <a:avLst/>
          </a:prstGeom>
          <a:ln w="25400">
            <a:solidFill>
              <a:srgbClr val="808785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31" name="Shape 131"/>
          <p:cNvSpPr/>
          <p:nvPr/>
        </p:nvSpPr>
        <p:spPr>
          <a:xfrm>
            <a:off x="10690547" y="6546850"/>
            <a:ext cx="2469506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Anona AI</a:t>
            </a:r>
          </a:p>
        </p:txBody>
      </p:sp>
      <p:sp>
        <p:nvSpPr>
          <p:cNvPr id="132" name="Shape 132"/>
          <p:cNvSpPr/>
          <p:nvPr/>
        </p:nvSpPr>
        <p:spPr>
          <a:xfrm>
            <a:off x="1718405" y="7127643"/>
            <a:ext cx="4270939" cy="3366252"/>
          </a:xfrm>
          <a:prstGeom prst="ellipse">
            <a:avLst/>
          </a:prstGeom>
          <a:solidFill>
            <a:srgbClr val="9DA14C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Google Firebase</a:t>
            </a:r>
          </a:p>
        </p:txBody>
      </p:sp>
      <p:sp>
        <p:nvSpPr>
          <p:cNvPr id="133" name="Shape 133"/>
          <p:cNvSpPr/>
          <p:nvPr/>
        </p:nvSpPr>
        <p:spPr>
          <a:xfrm>
            <a:off x="6332460" y="75232"/>
            <a:ext cx="4270939" cy="3366252"/>
          </a:xfrm>
          <a:prstGeom prst="ellipse">
            <a:avLst/>
          </a:prstGeom>
          <a:solidFill>
            <a:srgbClr val="9DA14C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Chrome Extension</a:t>
            </a:r>
          </a:p>
        </p:txBody>
      </p:sp>
      <p:sp>
        <p:nvSpPr>
          <p:cNvPr id="134" name="Shape 134"/>
          <p:cNvSpPr/>
          <p:nvPr/>
        </p:nvSpPr>
        <p:spPr>
          <a:xfrm>
            <a:off x="18139956" y="2771092"/>
            <a:ext cx="4270939" cy="3366252"/>
          </a:xfrm>
          <a:prstGeom prst="ellipse">
            <a:avLst/>
          </a:prstGeom>
          <a:solidFill>
            <a:srgbClr val="9DA14C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WhatsApp Web</a:t>
            </a:r>
          </a:p>
        </p:txBody>
      </p:sp>
      <p:sp>
        <p:nvSpPr>
          <p:cNvPr id="135" name="Shape 135"/>
          <p:cNvSpPr/>
          <p:nvPr/>
        </p:nvSpPr>
        <p:spPr>
          <a:xfrm>
            <a:off x="18523292" y="7127643"/>
            <a:ext cx="4270939" cy="3366252"/>
          </a:xfrm>
          <a:prstGeom prst="ellipse">
            <a:avLst/>
          </a:prstGeom>
          <a:solidFill>
            <a:srgbClr val="F3F0E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>
                <a:solidFill>
                  <a:srgbClr val="5A5F5E"/>
                </a:solidFill>
              </a:defRPr>
            </a:lvl1pPr>
          </a:lstStyle>
          <a:p>
            <a:pPr/>
            <a:r>
              <a:t>User Behavior based Security</a:t>
            </a:r>
          </a:p>
        </p:txBody>
      </p:sp>
      <p:sp>
        <p:nvSpPr>
          <p:cNvPr id="136" name="Shape 136"/>
          <p:cNvSpPr/>
          <p:nvPr/>
        </p:nvSpPr>
        <p:spPr>
          <a:xfrm>
            <a:off x="1557027" y="2771092"/>
            <a:ext cx="4270939" cy="3366252"/>
          </a:xfrm>
          <a:prstGeom prst="ellipse">
            <a:avLst/>
          </a:prstGeom>
          <a:solidFill>
            <a:srgbClr val="F3F0E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>
                <a:solidFill>
                  <a:srgbClr val="5A5F5E"/>
                </a:solidFill>
              </a:defRPr>
            </a:lvl1pPr>
          </a:lstStyle>
          <a:p>
            <a:pPr/>
            <a:r>
              <a:t>Machine Learning</a:t>
            </a:r>
          </a:p>
        </p:txBody>
      </p:sp>
      <p:sp>
        <p:nvSpPr>
          <p:cNvPr id="137" name="Shape 137"/>
          <p:cNvSpPr/>
          <p:nvPr/>
        </p:nvSpPr>
        <p:spPr>
          <a:xfrm>
            <a:off x="13671258" y="75232"/>
            <a:ext cx="4270939" cy="3366252"/>
          </a:xfrm>
          <a:prstGeom prst="ellipse">
            <a:avLst/>
          </a:prstGeom>
          <a:solidFill>
            <a:srgbClr val="F3F0E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>
                <a:solidFill>
                  <a:srgbClr val="5A5F5E"/>
                </a:solidFill>
              </a:defRPr>
            </a:lvl1pPr>
          </a:lstStyle>
          <a:p>
            <a:pPr/>
            <a:r>
              <a:t>Big Data</a:t>
            </a:r>
          </a:p>
        </p:txBody>
      </p:sp>
      <p:sp>
        <p:nvSpPr>
          <p:cNvPr id="138" name="Shape 138"/>
          <p:cNvSpPr/>
          <p:nvPr/>
        </p:nvSpPr>
        <p:spPr>
          <a:xfrm>
            <a:off x="6332460" y="10343540"/>
            <a:ext cx="4270939" cy="3366252"/>
          </a:xfrm>
          <a:prstGeom prst="ellipse">
            <a:avLst/>
          </a:prstGeom>
          <a:solidFill>
            <a:srgbClr val="F3F0E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>
                <a:solidFill>
                  <a:srgbClr val="5A5F5E"/>
                </a:solidFill>
              </a:defRPr>
            </a:lvl1pPr>
          </a:lstStyle>
          <a:p>
            <a:pPr/>
            <a:r>
              <a:t>Neural Network</a:t>
            </a:r>
          </a:p>
        </p:txBody>
      </p:sp>
      <p:sp>
        <p:nvSpPr>
          <p:cNvPr id="139" name="Shape 139"/>
          <p:cNvSpPr/>
          <p:nvPr/>
        </p:nvSpPr>
        <p:spPr>
          <a:xfrm>
            <a:off x="13671258" y="10343540"/>
            <a:ext cx="4270939" cy="3366252"/>
          </a:xfrm>
          <a:prstGeom prst="ellipse">
            <a:avLst/>
          </a:prstGeom>
          <a:solidFill>
            <a:srgbClr val="9DA14C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Scientific Python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/>
          <p:nvPr/>
        </p:nvSpPr>
        <p:spPr>
          <a:xfrm>
            <a:off x="2169880" y="684798"/>
            <a:ext cx="5612200" cy="2998958"/>
          </a:xfrm>
          <a:prstGeom prst="rect">
            <a:avLst/>
          </a:prstGeom>
          <a:solidFill>
            <a:srgbClr val="9DA14D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Chrome Extension</a:t>
            </a:r>
          </a:p>
        </p:txBody>
      </p:sp>
      <p:sp>
        <p:nvSpPr>
          <p:cNvPr id="142" name="Shape 142"/>
          <p:cNvSpPr/>
          <p:nvPr/>
        </p:nvSpPr>
        <p:spPr>
          <a:xfrm>
            <a:off x="7920549" y="2095376"/>
            <a:ext cx="4353595" cy="1"/>
          </a:xfrm>
          <a:prstGeom prst="line">
            <a:avLst/>
          </a:prstGeom>
          <a:ln w="25400">
            <a:solidFill>
              <a:srgbClr val="5A5F5E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43" name="Shape 143"/>
          <p:cNvSpPr/>
          <p:nvPr/>
        </p:nvSpPr>
        <p:spPr>
          <a:xfrm>
            <a:off x="9349219" y="5259802"/>
            <a:ext cx="5612199" cy="2998958"/>
          </a:xfrm>
          <a:prstGeom prst="rect">
            <a:avLst/>
          </a:prstGeom>
          <a:solidFill>
            <a:srgbClr val="F4F0E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>
                <a:solidFill>
                  <a:srgbClr val="5A5F5E"/>
                </a:solidFill>
              </a:defRPr>
            </a:lvl1pPr>
          </a:lstStyle>
          <a:p>
            <a:pPr/>
            <a:r>
              <a:t>Google Firebase</a:t>
            </a:r>
          </a:p>
        </p:txBody>
      </p:sp>
      <p:sp>
        <p:nvSpPr>
          <p:cNvPr id="144" name="Shape 144"/>
          <p:cNvSpPr/>
          <p:nvPr/>
        </p:nvSpPr>
        <p:spPr>
          <a:xfrm>
            <a:off x="15084099" y="6768442"/>
            <a:ext cx="4353595" cy="1"/>
          </a:xfrm>
          <a:prstGeom prst="line">
            <a:avLst/>
          </a:prstGeom>
          <a:ln w="25400">
            <a:solidFill>
              <a:srgbClr val="5A5F5E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45" name="Shape 145"/>
          <p:cNvSpPr/>
          <p:nvPr/>
        </p:nvSpPr>
        <p:spPr>
          <a:xfrm>
            <a:off x="16525470" y="9904731"/>
            <a:ext cx="5612199" cy="2998958"/>
          </a:xfrm>
          <a:prstGeom prst="rect">
            <a:avLst/>
          </a:prstGeom>
          <a:solidFill>
            <a:srgbClr val="9DA14D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Machine Learning</a:t>
            </a:r>
          </a:p>
        </p:txBody>
      </p:sp>
      <p:sp>
        <p:nvSpPr>
          <p:cNvPr id="146" name="Shape 146"/>
          <p:cNvSpPr/>
          <p:nvPr/>
        </p:nvSpPr>
        <p:spPr>
          <a:xfrm>
            <a:off x="12005909" y="11473984"/>
            <a:ext cx="4353595" cy="1"/>
          </a:xfrm>
          <a:prstGeom prst="line">
            <a:avLst/>
          </a:prstGeom>
          <a:ln w="25400">
            <a:solidFill>
              <a:srgbClr val="5A5F5E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47" name="Shape 147"/>
          <p:cNvSpPr/>
          <p:nvPr/>
        </p:nvSpPr>
        <p:spPr>
          <a:xfrm>
            <a:off x="4872942" y="6842740"/>
            <a:ext cx="4353595" cy="1"/>
          </a:xfrm>
          <a:prstGeom prst="line">
            <a:avLst/>
          </a:prstGeom>
          <a:ln w="25400">
            <a:solidFill>
              <a:srgbClr val="5A5F5E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48" name="Shape 148"/>
          <p:cNvSpPr/>
          <p:nvPr/>
        </p:nvSpPr>
        <p:spPr>
          <a:xfrm>
            <a:off x="10972547" y="1231776"/>
            <a:ext cx="1285392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Push</a:t>
            </a:r>
          </a:p>
        </p:txBody>
      </p:sp>
      <p:sp>
        <p:nvSpPr>
          <p:cNvPr id="149" name="Shape 149"/>
          <p:cNvSpPr/>
          <p:nvPr/>
        </p:nvSpPr>
        <p:spPr>
          <a:xfrm>
            <a:off x="12332909" y="2087533"/>
            <a:ext cx="1317948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Data</a:t>
            </a:r>
          </a:p>
        </p:txBody>
      </p:sp>
      <p:sp>
        <p:nvSpPr>
          <p:cNvPr id="150" name="Shape 150"/>
          <p:cNvSpPr/>
          <p:nvPr/>
        </p:nvSpPr>
        <p:spPr>
          <a:xfrm>
            <a:off x="18345788" y="5855152"/>
            <a:ext cx="1086645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Use</a:t>
            </a:r>
          </a:p>
        </p:txBody>
      </p:sp>
      <p:sp>
        <p:nvSpPr>
          <p:cNvPr id="151" name="Shape 151"/>
          <p:cNvSpPr/>
          <p:nvPr/>
        </p:nvSpPr>
        <p:spPr>
          <a:xfrm>
            <a:off x="19505176" y="6761708"/>
            <a:ext cx="1317949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Data</a:t>
            </a:r>
          </a:p>
        </p:txBody>
      </p:sp>
      <p:sp>
        <p:nvSpPr>
          <p:cNvPr id="152" name="Shape 152"/>
          <p:cNvSpPr/>
          <p:nvPr/>
        </p:nvSpPr>
        <p:spPr>
          <a:xfrm>
            <a:off x="9980592" y="10602908"/>
            <a:ext cx="1971862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Update</a:t>
            </a:r>
          </a:p>
        </p:txBody>
      </p:sp>
      <p:sp>
        <p:nvSpPr>
          <p:cNvPr id="153" name="Shape 153"/>
          <p:cNvSpPr/>
          <p:nvPr/>
        </p:nvSpPr>
        <p:spPr>
          <a:xfrm>
            <a:off x="12018841" y="11519561"/>
            <a:ext cx="2441601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Database</a:t>
            </a:r>
          </a:p>
        </p:txBody>
      </p:sp>
      <p:sp>
        <p:nvSpPr>
          <p:cNvPr id="154" name="Shape 154"/>
          <p:cNvSpPr/>
          <p:nvPr/>
        </p:nvSpPr>
        <p:spPr>
          <a:xfrm>
            <a:off x="3368072" y="5986923"/>
            <a:ext cx="1415307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Alert</a:t>
            </a:r>
          </a:p>
        </p:txBody>
      </p:sp>
      <p:sp>
        <p:nvSpPr>
          <p:cNvPr id="155" name="Shape 155"/>
          <p:cNvSpPr/>
          <p:nvPr/>
        </p:nvSpPr>
        <p:spPr>
          <a:xfrm>
            <a:off x="4874292" y="6903576"/>
            <a:ext cx="1298105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User</a:t>
            </a:r>
          </a:p>
        </p:txBody>
      </p:sp>
      <p:pic>
        <p:nvPicPr>
          <p:cNvPr id="156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13929" y="2535948"/>
            <a:ext cx="1086645" cy="1086645"/>
          </a:xfrm>
          <a:prstGeom prst="rect">
            <a:avLst/>
          </a:prstGeom>
          <a:ln w="12700">
            <a:miter lim="400000"/>
          </a:ln>
        </p:spPr>
      </p:pic>
      <p:pic>
        <p:nvPicPr>
          <p:cNvPr id="157" name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483344" y="7079911"/>
            <a:ext cx="1089949" cy="1089948"/>
          </a:xfrm>
          <a:prstGeom prst="rect">
            <a:avLst/>
          </a:prstGeom>
          <a:ln w="12700">
            <a:miter lim="400000"/>
          </a:ln>
        </p:spPr>
      </p:pic>
      <p:pic>
        <p:nvPicPr>
          <p:cNvPr id="158" name="pasted-image.tif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8365727" y="11698937"/>
            <a:ext cx="1931686" cy="1046039"/>
          </a:xfrm>
          <a:prstGeom prst="rect">
            <a:avLst/>
          </a:prstGeom>
          <a:ln w="12700">
            <a:miter lim="400000"/>
          </a:ln>
        </p:spPr>
      </p:pic>
      <p:sp>
        <p:nvSpPr>
          <p:cNvPr id="159" name="Shape 159"/>
          <p:cNvSpPr/>
          <p:nvPr/>
        </p:nvSpPr>
        <p:spPr>
          <a:xfrm>
            <a:off x="15096800" y="4940043"/>
            <a:ext cx="1733234" cy="599809"/>
          </a:xfrm>
          <a:prstGeom prst="roundRect">
            <a:avLst>
              <a:gd name="adj" fmla="val 15908"/>
            </a:avLst>
          </a:prstGeom>
          <a:ln w="25400">
            <a:solidFill>
              <a:srgbClr val="808785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 sz="14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r>
              <a:t>Authentication</a:t>
            </a:r>
          </a:p>
        </p:txBody>
      </p:sp>
      <p:sp>
        <p:nvSpPr>
          <p:cNvPr id="160" name="Shape 160"/>
          <p:cNvSpPr/>
          <p:nvPr/>
        </p:nvSpPr>
        <p:spPr>
          <a:xfrm>
            <a:off x="15096799" y="5675842"/>
            <a:ext cx="1733234" cy="599809"/>
          </a:xfrm>
          <a:prstGeom prst="roundRect">
            <a:avLst>
              <a:gd name="adj" fmla="val 15908"/>
            </a:avLst>
          </a:prstGeom>
          <a:ln w="25400">
            <a:solidFill>
              <a:srgbClr val="808785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 sz="14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r>
              <a:t>Database</a:t>
            </a:r>
          </a:p>
        </p:txBody>
      </p:sp>
      <p:sp>
        <p:nvSpPr>
          <p:cNvPr id="161" name="Shape 161"/>
          <p:cNvSpPr/>
          <p:nvPr/>
        </p:nvSpPr>
        <p:spPr>
          <a:xfrm>
            <a:off x="7966274" y="196651"/>
            <a:ext cx="1733234" cy="599809"/>
          </a:xfrm>
          <a:prstGeom prst="roundRect">
            <a:avLst>
              <a:gd name="adj" fmla="val 15908"/>
            </a:avLst>
          </a:prstGeom>
          <a:ln w="25400">
            <a:solidFill>
              <a:srgbClr val="808785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 sz="14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r>
              <a:t>Profiling</a:t>
            </a:r>
          </a:p>
        </p:txBody>
      </p:sp>
      <p:sp>
        <p:nvSpPr>
          <p:cNvPr id="162" name="Shape 162"/>
          <p:cNvSpPr/>
          <p:nvPr/>
        </p:nvSpPr>
        <p:spPr>
          <a:xfrm>
            <a:off x="7966274" y="932450"/>
            <a:ext cx="1733234" cy="599809"/>
          </a:xfrm>
          <a:prstGeom prst="roundRect">
            <a:avLst>
              <a:gd name="adj" fmla="val 15908"/>
            </a:avLst>
          </a:prstGeom>
          <a:ln w="25400">
            <a:solidFill>
              <a:srgbClr val="808785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 sz="14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r>
              <a:t>Data Fishing</a:t>
            </a:r>
          </a:p>
        </p:txBody>
      </p:sp>
      <p:sp>
        <p:nvSpPr>
          <p:cNvPr id="163" name="Shape 163"/>
          <p:cNvSpPr/>
          <p:nvPr/>
        </p:nvSpPr>
        <p:spPr>
          <a:xfrm>
            <a:off x="22316335" y="9535741"/>
            <a:ext cx="1733234" cy="599809"/>
          </a:xfrm>
          <a:prstGeom prst="roundRect">
            <a:avLst>
              <a:gd name="adj" fmla="val 15908"/>
            </a:avLst>
          </a:prstGeom>
          <a:ln w="25400">
            <a:solidFill>
              <a:srgbClr val="808785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 sz="14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r>
              <a:t>Generate Features</a:t>
            </a:r>
          </a:p>
        </p:txBody>
      </p:sp>
      <p:sp>
        <p:nvSpPr>
          <p:cNvPr id="164" name="Shape 164"/>
          <p:cNvSpPr/>
          <p:nvPr/>
        </p:nvSpPr>
        <p:spPr>
          <a:xfrm>
            <a:off x="22316335" y="10271540"/>
            <a:ext cx="1733234" cy="599809"/>
          </a:xfrm>
          <a:prstGeom prst="roundRect">
            <a:avLst>
              <a:gd name="adj" fmla="val 15908"/>
            </a:avLst>
          </a:prstGeom>
          <a:ln w="25400">
            <a:solidFill>
              <a:srgbClr val="808785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 sz="14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r>
              <a:t>Train Algorithm</a:t>
            </a:r>
          </a:p>
        </p:txBody>
      </p:sp>
      <p:sp>
        <p:nvSpPr>
          <p:cNvPr id="165" name="Shape 165"/>
          <p:cNvSpPr/>
          <p:nvPr/>
        </p:nvSpPr>
        <p:spPr>
          <a:xfrm>
            <a:off x="22316335" y="11007338"/>
            <a:ext cx="1733234" cy="599809"/>
          </a:xfrm>
          <a:prstGeom prst="roundRect">
            <a:avLst>
              <a:gd name="adj" fmla="val 15908"/>
            </a:avLst>
          </a:prstGeom>
          <a:ln w="25400">
            <a:solidFill>
              <a:srgbClr val="808785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 sz="14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r>
              <a:t>Detecting Security Break</a:t>
            </a:r>
          </a:p>
        </p:txBody>
      </p:sp>
      <p:sp>
        <p:nvSpPr>
          <p:cNvPr id="166" name="Shape 166"/>
          <p:cNvSpPr/>
          <p:nvPr/>
        </p:nvSpPr>
        <p:spPr>
          <a:xfrm flipV="1">
            <a:off x="12002267" y="8489981"/>
            <a:ext cx="1" cy="2998957"/>
          </a:xfrm>
          <a:prstGeom prst="line">
            <a:avLst/>
          </a:prstGeom>
          <a:ln w="25400">
            <a:solidFill>
              <a:srgbClr val="5A5F5E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67" name="Shape 167"/>
          <p:cNvSpPr/>
          <p:nvPr/>
        </p:nvSpPr>
        <p:spPr>
          <a:xfrm>
            <a:off x="19456236" y="6757576"/>
            <a:ext cx="1" cy="2998958"/>
          </a:xfrm>
          <a:prstGeom prst="line">
            <a:avLst/>
          </a:prstGeom>
          <a:ln w="25400">
            <a:solidFill>
              <a:srgbClr val="5A5F5E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68" name="Shape 168"/>
          <p:cNvSpPr/>
          <p:nvPr/>
        </p:nvSpPr>
        <p:spPr>
          <a:xfrm flipV="1">
            <a:off x="4874380" y="3849224"/>
            <a:ext cx="1" cy="2998957"/>
          </a:xfrm>
          <a:prstGeom prst="line">
            <a:avLst/>
          </a:prstGeom>
          <a:ln w="25400">
            <a:solidFill>
              <a:srgbClr val="5A5F5E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69" name="Shape 169"/>
          <p:cNvSpPr/>
          <p:nvPr/>
        </p:nvSpPr>
        <p:spPr>
          <a:xfrm>
            <a:off x="12255499" y="2093124"/>
            <a:ext cx="1" cy="2998957"/>
          </a:xfrm>
          <a:prstGeom prst="line">
            <a:avLst/>
          </a:prstGeom>
          <a:ln w="25400">
            <a:solidFill>
              <a:srgbClr val="5A5F5E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pic>
        <p:nvPicPr>
          <p:cNvPr id="170" name="pasted-image.tif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8912914" y="10028122"/>
            <a:ext cx="1086645" cy="108664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Chrome extension</a:t>
            </a:r>
          </a:p>
        </p:txBody>
      </p:sp>
      <p:sp>
        <p:nvSpPr>
          <p:cNvPr id="173" name="Shape 173"/>
          <p:cNvSpPr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Fetching keystrokes from WhatsApp Web - Profiling &amp; Securing</a:t>
            </a:r>
          </a:p>
          <a:p>
            <a:pPr/>
            <a:r>
              <a:t>Real time keystone data processed into Database (firebase)</a:t>
            </a:r>
          </a:p>
          <a:p>
            <a:pPr/>
            <a:r>
              <a:t>Allow sign up / in / out of ANONA AI</a:t>
            </a:r>
          </a:p>
          <a:p>
            <a:pPr marL="598487" indent="-598487">
              <a:buClr>
                <a:srgbClr val="535353"/>
              </a:buClr>
            </a:pPr>
            <a:r>
              <a:t>Implemented in JavaScript</a:t>
            </a:r>
          </a:p>
        </p:txBody>
      </p:sp>
      <p:pic>
        <p:nvPicPr>
          <p:cNvPr id="174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885954" y="5322854"/>
            <a:ext cx="5889692" cy="588969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look it up - chrome web store</a:t>
            </a:r>
          </a:p>
        </p:txBody>
      </p:sp>
      <p:pic>
        <p:nvPicPr>
          <p:cNvPr id="177" name="Chrome Store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969000" y="3642783"/>
            <a:ext cx="12458700" cy="8877301"/>
          </a:xfrm>
          <a:prstGeom prst="rect">
            <a:avLst/>
          </a:prstGeom>
          <a:ln w="12700">
            <a:miter lim="400000"/>
          </a:ln>
        </p:spPr>
      </p:pic>
      <p:sp>
        <p:nvSpPr>
          <p:cNvPr id="178" name="Shape 178"/>
          <p:cNvSpPr/>
          <p:nvPr/>
        </p:nvSpPr>
        <p:spPr>
          <a:xfrm>
            <a:off x="9530953" y="4360333"/>
            <a:ext cx="975189" cy="544315"/>
          </a:xfrm>
          <a:prstGeom prst="ellipse">
            <a:avLst/>
          </a:prstGeom>
          <a:ln w="1016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Google Firebase</a:t>
            </a:r>
          </a:p>
        </p:txBody>
      </p:sp>
      <p:sp>
        <p:nvSpPr>
          <p:cNvPr id="181" name="Shape 181"/>
          <p:cNvSpPr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User Authentication (Email&amp;Password)</a:t>
            </a:r>
          </a:p>
          <a:p>
            <a:pPr/>
            <a:r>
              <a:t>Big Data Handling &amp; Processing (Real Time DB)</a:t>
            </a:r>
          </a:p>
          <a:p>
            <a:pPr/>
            <a:r>
              <a:t>Google Firebase - Json based DB</a:t>
            </a:r>
          </a:p>
        </p:txBody>
      </p:sp>
      <p:pic>
        <p:nvPicPr>
          <p:cNvPr id="182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308464" y="4756544"/>
            <a:ext cx="13702070" cy="702231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Authentication</a:t>
            </a:r>
          </a:p>
        </p:txBody>
      </p:sp>
      <p:sp>
        <p:nvSpPr>
          <p:cNvPr id="185" name="Shape 185"/>
          <p:cNvSpPr/>
          <p:nvPr>
            <p:ph type="body" sz="half" idx="1"/>
          </p:nvPr>
        </p:nvSpPr>
        <p:spPr>
          <a:xfrm>
            <a:off x="10985500" y="3649133"/>
            <a:ext cx="12943285" cy="8864601"/>
          </a:xfrm>
          <a:prstGeom prst="rect">
            <a:avLst/>
          </a:prstGeom>
        </p:spPr>
        <p:txBody>
          <a:bodyPr/>
          <a:lstStyle/>
          <a:p>
            <a:pPr marL="598487" indent="-598487">
              <a:lnSpc>
                <a:spcPct val="100000"/>
              </a:lnSpc>
              <a:spcBef>
                <a:spcPts val="5300"/>
              </a:spcBef>
              <a:defRPr sz="5200"/>
            </a:pPr>
            <a:r>
              <a:t>Sign up or Sign in based on Email &amp; Password.</a:t>
            </a:r>
          </a:p>
          <a:p>
            <a:pPr marL="598487" indent="-598487">
              <a:lnSpc>
                <a:spcPct val="100000"/>
              </a:lnSpc>
              <a:spcBef>
                <a:spcPts val="5300"/>
              </a:spcBef>
              <a:defRPr sz="5200"/>
            </a:pPr>
            <a:r>
              <a:t>Prevent user duplication.</a:t>
            </a:r>
          </a:p>
          <a:p>
            <a:pPr marL="598487" indent="-598487">
              <a:lnSpc>
                <a:spcPct val="100000"/>
              </a:lnSpc>
              <a:spcBef>
                <a:spcPts val="5300"/>
              </a:spcBef>
              <a:defRPr sz="5200"/>
            </a:pPr>
            <a:r>
              <a:t>Allow access to Database for signed in user.</a:t>
            </a:r>
          </a:p>
        </p:txBody>
      </p:sp>
      <p:pic>
        <p:nvPicPr>
          <p:cNvPr id="186" name="Authentication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9041" y="3916677"/>
            <a:ext cx="9317242" cy="870204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Showroom">
  <a:themeElements>
    <a:clrScheme name="Showroom">
      <a:dk1>
        <a:srgbClr val="535353"/>
      </a:dk1>
      <a:lt1>
        <a:srgbClr val="340053"/>
      </a:lt1>
      <a:dk2>
        <a:srgbClr val="5A5F5E"/>
      </a:dk2>
      <a:lt2>
        <a:srgbClr val="B4B4B4"/>
      </a:lt2>
      <a:accent1>
        <a:srgbClr val="78AAB3"/>
      </a:accent1>
      <a:accent2>
        <a:srgbClr val="9A9671"/>
      </a:accent2>
      <a:accent3>
        <a:srgbClr val="D9971A"/>
      </a:accent3>
      <a:accent4>
        <a:srgbClr val="D7620E"/>
      </a:accent4>
      <a:accent5>
        <a:srgbClr val="A61702"/>
      </a:accent5>
      <a:accent6>
        <a:srgbClr val="606B7E"/>
      </a:accent6>
      <a:hlink>
        <a:srgbClr val="0000FF"/>
      </a:hlink>
      <a:folHlink>
        <a:srgbClr val="FF00FF"/>
      </a:folHlink>
    </a:clrScheme>
    <a:fontScheme name="Showroom">
      <a:majorFont>
        <a:latin typeface="Gill Sans Light"/>
        <a:ea typeface="Gill Sans Light"/>
        <a:cs typeface="Gill Sans Light"/>
      </a:majorFont>
      <a:minorFont>
        <a:latin typeface="Gill Sans Light"/>
        <a:ea typeface="Gill Sans Light"/>
        <a:cs typeface="Gill Sans Light"/>
      </a:minorFont>
    </a:fontScheme>
    <a:fmtScheme name="Showroom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08785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0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5A5F5E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000" u="none" kumimoji="0" normalizeH="0">
            <a:ln>
              <a:noFill/>
            </a:ln>
            <a:solidFill>
              <a:srgbClr val="535353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Showroom">
  <a:themeElements>
    <a:clrScheme name="Showroom">
      <a:dk1>
        <a:srgbClr val="000000"/>
      </a:dk1>
      <a:lt1>
        <a:srgbClr val="FFFFFF"/>
      </a:lt1>
      <a:dk2>
        <a:srgbClr val="5A5F5E"/>
      </a:dk2>
      <a:lt2>
        <a:srgbClr val="B4B4B4"/>
      </a:lt2>
      <a:accent1>
        <a:srgbClr val="78AAB3"/>
      </a:accent1>
      <a:accent2>
        <a:srgbClr val="9A9671"/>
      </a:accent2>
      <a:accent3>
        <a:srgbClr val="D9971A"/>
      </a:accent3>
      <a:accent4>
        <a:srgbClr val="D7620E"/>
      </a:accent4>
      <a:accent5>
        <a:srgbClr val="A61702"/>
      </a:accent5>
      <a:accent6>
        <a:srgbClr val="606B7E"/>
      </a:accent6>
      <a:hlink>
        <a:srgbClr val="0000FF"/>
      </a:hlink>
      <a:folHlink>
        <a:srgbClr val="FF00FF"/>
      </a:folHlink>
    </a:clrScheme>
    <a:fontScheme name="Showroom">
      <a:majorFont>
        <a:latin typeface="Gill Sans Light"/>
        <a:ea typeface="Gill Sans Light"/>
        <a:cs typeface="Gill Sans Light"/>
      </a:majorFont>
      <a:minorFont>
        <a:latin typeface="Gill Sans Light"/>
        <a:ea typeface="Gill Sans Light"/>
        <a:cs typeface="Gill Sans Light"/>
      </a:minorFont>
    </a:fontScheme>
    <a:fmtScheme name="Showroom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08785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0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5A5F5E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000" u="none" kumimoji="0" normalizeH="0">
            <a:ln>
              <a:noFill/>
            </a:ln>
            <a:solidFill>
              <a:srgbClr val="535353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